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4"/>
  </p:notesMasterIdLst>
  <p:sldIdLst>
    <p:sldId id="256" r:id="rId2"/>
    <p:sldId id="257" r:id="rId3"/>
    <p:sldId id="259" r:id="rId4"/>
    <p:sldId id="267" r:id="rId5"/>
    <p:sldId id="261" r:id="rId6"/>
    <p:sldId id="300" r:id="rId7"/>
    <p:sldId id="295" r:id="rId8"/>
    <p:sldId id="296" r:id="rId9"/>
    <p:sldId id="297" r:id="rId10"/>
    <p:sldId id="298" r:id="rId11"/>
    <p:sldId id="299" r:id="rId12"/>
    <p:sldId id="301" r:id="rId13"/>
    <p:sldId id="26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266" r:id="rId31"/>
    <p:sldId id="263" r:id="rId32"/>
    <p:sldId id="319" r:id="rId33"/>
    <p:sldId id="321" r:id="rId34"/>
    <p:sldId id="322" r:id="rId35"/>
    <p:sldId id="323" r:id="rId36"/>
    <p:sldId id="325" r:id="rId37"/>
    <p:sldId id="327" r:id="rId38"/>
    <p:sldId id="328" r:id="rId39"/>
    <p:sldId id="329" r:id="rId40"/>
    <p:sldId id="330" r:id="rId41"/>
    <p:sldId id="326" r:id="rId42"/>
    <p:sldId id="331" r:id="rId43"/>
    <p:sldId id="332" r:id="rId44"/>
    <p:sldId id="334" r:id="rId45"/>
    <p:sldId id="333" r:id="rId46"/>
    <p:sldId id="335" r:id="rId47"/>
    <p:sldId id="338" r:id="rId48"/>
    <p:sldId id="336" r:id="rId49"/>
    <p:sldId id="337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8" r:id="rId58"/>
    <p:sldId id="349" r:id="rId59"/>
    <p:sldId id="350" r:id="rId60"/>
    <p:sldId id="351" r:id="rId61"/>
    <p:sldId id="352" r:id="rId62"/>
    <p:sldId id="278" r:id="rId63"/>
  </p:sldIdLst>
  <p:sldSz cx="9144000" cy="5143500" type="screen16x9"/>
  <p:notesSz cx="6858000" cy="9144000"/>
  <p:embeddedFontLst>
    <p:embeddedFont>
      <p:font typeface="Ubuntu" panose="020B0504030602030204" pitchFamily="34" charset="0"/>
      <p:regular r:id="rId65"/>
      <p:bold r:id="rId66"/>
      <p:italic r:id="rId67"/>
      <p:boldItalic r:id="rId68"/>
    </p:embeddedFont>
    <p:embeddedFont>
      <p:font typeface="Ubuntu Light" panose="020B0304030602030204" pitchFamily="34" charset="0"/>
      <p:regular r:id="rId69"/>
      <p:bold r:id="rId70"/>
      <p:italic r:id="rId71"/>
      <p:boldItalic r:id="rId72"/>
    </p:embeddedFont>
    <p:embeddedFont>
      <p:font typeface="Work Sans Regular" pitchFamily="2" charset="77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4379CE-DF76-49EC-B630-198188EDF416}">
  <a:tblStyle styleId="{B84379CE-DF76-49EC-B630-198188EDF4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0C1D61-F382-416E-A118-38419C8BC4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97"/>
    <p:restoredTop sz="94609"/>
  </p:normalViewPr>
  <p:slideViewPr>
    <p:cSldViewPr snapToGrid="0" snapToObjects="1">
      <p:cViewPr>
        <p:scale>
          <a:sx n="151" d="100"/>
          <a:sy n="151" d="100"/>
        </p:scale>
        <p:origin x="5328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1970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672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236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4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61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899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0989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338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1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011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579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707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059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26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612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1504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880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20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35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296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345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748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509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59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921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41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223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543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696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5017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900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285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3041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2874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9702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7508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949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765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1534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4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5779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4251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6182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4200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5853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6798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328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3943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865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024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b1253edf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b1253edf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671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300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20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914562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421615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28668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000">
                <a:schemeClr val="accent2"/>
              </a:gs>
              <a:gs pos="12000">
                <a:schemeClr val="accent1"/>
              </a:gs>
              <a:gs pos="28000">
                <a:srgbClr val="E9204E">
                  <a:alpha val="0"/>
                </a:srgbClr>
              </a:gs>
              <a:gs pos="71000">
                <a:srgbClr val="412D8C">
                  <a:alpha val="0"/>
                </a:srgbClr>
              </a:gs>
              <a:gs pos="88000">
                <a:schemeClr val="accent6"/>
              </a:gs>
              <a:gs pos="94000">
                <a:schemeClr val="accent5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81.png"/><Relationship Id="rId5" Type="http://schemas.openxmlformats.org/officeDocument/2006/relationships/image" Target="../media/image53.png"/><Relationship Id="rId10" Type="http://schemas.openxmlformats.org/officeDocument/2006/relationships/image" Target="../media/image80.png"/><Relationship Id="rId4" Type="http://schemas.openxmlformats.org/officeDocument/2006/relationships/image" Target="../media/image52.png"/><Relationship Id="rId9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90.png"/><Relationship Id="rId5" Type="http://schemas.openxmlformats.org/officeDocument/2006/relationships/image" Target="../media/image53.png"/><Relationship Id="rId10" Type="http://schemas.openxmlformats.org/officeDocument/2006/relationships/image" Target="../media/image89.png"/><Relationship Id="rId4" Type="http://schemas.openxmlformats.org/officeDocument/2006/relationships/image" Target="../media/image52.png"/><Relationship Id="rId9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ctrTitle"/>
          </p:nvPr>
        </p:nvSpPr>
        <p:spPr>
          <a:xfrm>
            <a:off x="930600" y="939700"/>
            <a:ext cx="7282800" cy="15411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Open Optical Network project presentation</a:t>
            </a:r>
            <a:endParaRPr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A05D4-EABF-0D41-B824-AE3D4CA7E1B4}"/>
              </a:ext>
            </a:extLst>
          </p:cNvPr>
          <p:cNvSpPr txBox="1"/>
          <p:nvPr/>
        </p:nvSpPr>
        <p:spPr>
          <a:xfrm>
            <a:off x="6774512" y="4031312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dirty="0">
                <a:solidFill>
                  <a:schemeClr val="bg1"/>
                </a:solidFill>
              </a:rPr>
              <a:t>Renato Ambrosone </a:t>
            </a:r>
          </a:p>
          <a:p>
            <a:pPr algn="r"/>
            <a:r>
              <a:rPr lang="en-IT" dirty="0">
                <a:solidFill>
                  <a:schemeClr val="bg1"/>
                </a:solidFill>
              </a:rPr>
              <a:t>S279186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 err="1"/>
              <a:t>Weightpath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it-IT" sz="1800" dirty="0"/>
              <a:t>By </a:t>
            </a:r>
            <a:r>
              <a:rPr lang="it-IT" sz="1800" dirty="0" err="1"/>
              <a:t>definition</a:t>
            </a:r>
            <a:r>
              <a:rPr lang="it-IT" sz="1800" dirty="0"/>
              <a:t>, a </a:t>
            </a:r>
            <a:r>
              <a:rPr lang="it-IT" sz="1800" dirty="0" err="1"/>
              <a:t>digital</a:t>
            </a:r>
            <a:r>
              <a:rPr lang="it-IT" sz="1800" dirty="0"/>
              <a:t> twin of the network </a:t>
            </a:r>
            <a:r>
              <a:rPr lang="it-IT" sz="1800" dirty="0" err="1"/>
              <a:t>is</a:t>
            </a:r>
            <a:r>
              <a:rPr lang="it-IT" sz="1800" dirty="0"/>
              <a:t> a </a:t>
            </a:r>
            <a:r>
              <a:rPr lang="it-IT" sz="1800" dirty="0" err="1"/>
              <a:t>topology</a:t>
            </a:r>
            <a:r>
              <a:rPr lang="it-IT" sz="1800" dirty="0"/>
              <a:t> </a:t>
            </a:r>
            <a:r>
              <a:rPr lang="it-IT" sz="1800" dirty="0" err="1"/>
              <a:t>graph</a:t>
            </a:r>
            <a:r>
              <a:rPr lang="it-IT" sz="1800" dirty="0"/>
              <a:t> with </a:t>
            </a:r>
            <a:r>
              <a:rPr lang="it-IT" sz="1800" dirty="0" err="1"/>
              <a:t>weighted</a:t>
            </a:r>
            <a:r>
              <a:rPr lang="it-IT" sz="1800" dirty="0"/>
              <a:t> </a:t>
            </a:r>
            <a:r>
              <a:rPr lang="it-IT" sz="1800" dirty="0" err="1"/>
              <a:t>metrics</a:t>
            </a:r>
            <a:r>
              <a:rPr lang="it-IT" sz="1800" dirty="0"/>
              <a:t>. </a:t>
            </a:r>
            <a:br>
              <a:rPr lang="it-IT" sz="1800" dirty="0"/>
            </a:br>
            <a:r>
              <a:rPr lang="it-IT" sz="1800" dirty="0"/>
              <a:t>So, </a:t>
            </a:r>
            <a:r>
              <a:rPr lang="it-IT" sz="1800" dirty="0" err="1"/>
              <a:t>we</a:t>
            </a:r>
            <a:r>
              <a:rPr lang="it-IT" sz="1800" dirty="0"/>
              <a:t> can create a data </a:t>
            </a:r>
            <a:r>
              <a:rPr lang="it-IT" sz="1800" dirty="0" err="1"/>
              <a:t>struct</a:t>
            </a:r>
            <a:r>
              <a:rPr lang="it-IT" sz="1800" dirty="0"/>
              <a:t> </a:t>
            </a:r>
            <a:r>
              <a:rPr lang="it-IT" sz="1800" dirty="0" err="1"/>
              <a:t>which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in </a:t>
            </a:r>
            <a:r>
              <a:rPr lang="it-IT" sz="1800" dirty="0" err="1"/>
              <a:t>charge</a:t>
            </a:r>
            <a:r>
              <a:rPr lang="it-IT" sz="1800" dirty="0"/>
              <a:t> to </a:t>
            </a:r>
            <a:r>
              <a:rPr lang="it-IT" sz="1800" dirty="0" err="1"/>
              <a:t>keep</a:t>
            </a:r>
            <a:r>
              <a:rPr lang="it-IT" sz="1800" dirty="0"/>
              <a:t> </a:t>
            </a:r>
            <a:r>
              <a:rPr lang="it-IT" sz="1800" dirty="0" err="1"/>
              <a:t>those</a:t>
            </a:r>
            <a:r>
              <a:rPr lang="it-IT" sz="1800" dirty="0"/>
              <a:t> </a:t>
            </a:r>
            <a:r>
              <a:rPr lang="it-IT" sz="1800" dirty="0" err="1"/>
              <a:t>metrics</a:t>
            </a:r>
            <a:r>
              <a:rPr lang="it-IT" sz="1800" dirty="0"/>
              <a:t>: SNR and </a:t>
            </a:r>
            <a:r>
              <a:rPr lang="it-IT" sz="1800" dirty="0" err="1"/>
              <a:t>Latency</a:t>
            </a:r>
            <a:r>
              <a:rPr lang="it-IT" sz="1800" dirty="0"/>
              <a:t>.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D819A32-B68A-A445-BD46-0AB8B9B1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70" y="2988704"/>
            <a:ext cx="6771260" cy="13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1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 err="1"/>
              <a:t>Weightpath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it-IT" sz="1800" dirty="0" err="1"/>
              <a:t>Fields</a:t>
            </a:r>
            <a:r>
              <a:rPr lang="it-IT" sz="1800" dirty="0"/>
              <a:t> are </a:t>
            </a:r>
            <a:r>
              <a:rPr lang="it-IT" sz="1800" dirty="0" err="1"/>
              <a:t>populated</a:t>
            </a:r>
            <a:r>
              <a:rPr lang="it-IT" sz="1800" dirty="0"/>
              <a:t> </a:t>
            </a:r>
            <a:r>
              <a:rPr lang="it-IT" sz="1800" dirty="0" err="1"/>
              <a:t>calling</a:t>
            </a:r>
            <a:r>
              <a:rPr lang="it-IT" sz="1800" dirty="0"/>
              <a:t> </a:t>
            </a:r>
            <a:r>
              <a:rPr lang="en-GB" sz="1800" i="1" dirty="0" err="1"/>
              <a:t>computeWeightedPaths</a:t>
            </a:r>
            <a:r>
              <a:rPr lang="en-GB" sz="1800" i="1" dirty="0"/>
              <a:t>() </a:t>
            </a:r>
            <a:r>
              <a:rPr lang="en-GB" sz="1800" dirty="0"/>
              <a:t>from </a:t>
            </a:r>
            <a:r>
              <a:rPr lang="en-GB" sz="1800" dirty="0" err="1"/>
              <a:t>main.js</a:t>
            </a:r>
            <a:r>
              <a:rPr lang="en-GB" sz="1800" dirty="0"/>
              <a:t> class.</a:t>
            </a:r>
          </a:p>
          <a:p>
            <a:pPr marL="76200" lvl="0" indent="0">
              <a:buNone/>
            </a:pPr>
            <a:r>
              <a:rPr lang="en-GB" sz="1800" dirty="0"/>
              <a:t>This function for each path present inside the frame, calls “probe()” passing a Signal Information instance.</a:t>
            </a:r>
          </a:p>
          <a:p>
            <a:pPr marL="76200" lvl="0" indent="0">
              <a:buNone/>
            </a:pPr>
            <a:r>
              <a:rPr lang="en-GB" sz="1800" dirty="0"/>
              <a:t>The difference between probe and propagate, is that probe is used just to </a:t>
            </a:r>
            <a:r>
              <a:rPr lang="en-GB" sz="1800" dirty="0" err="1"/>
              <a:t>retrive</a:t>
            </a:r>
            <a:r>
              <a:rPr lang="en-GB" sz="1800" dirty="0"/>
              <a:t> the metrics from the channel, so, this fun will not change the </a:t>
            </a:r>
            <a:r>
              <a:rPr lang="en-GB" sz="1800"/>
              <a:t>switching matrix. </a:t>
            </a:r>
            <a:endParaRPr lang="it-IT" sz="1800" i="1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09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/>
              <a:t>Switching matrix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GB" sz="1800" dirty="0"/>
              <a:t>Switching matrix for the single node are provided by the json in the network topology. These are copied in as single </a:t>
            </a:r>
            <a:r>
              <a:rPr lang="en-GB" sz="1800" dirty="0" err="1"/>
              <a:t>dict</a:t>
            </a:r>
            <a:r>
              <a:rPr lang="en-GB" sz="1800" dirty="0"/>
              <a:t> in network class</a:t>
            </a:r>
            <a:endParaRPr lang="it-IT" sz="1800" i="1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94D5A28-143E-EE46-9E79-FAB4BD1E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367" y="2456336"/>
            <a:ext cx="4697266" cy="8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4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/>
              <a:t>Methods</a:t>
            </a: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914561" y="1415675"/>
            <a:ext cx="7764139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it-IT" dirty="0"/>
              <a:t>Some of </a:t>
            </a:r>
            <a:r>
              <a:rPr lang="it-IT" dirty="0" err="1"/>
              <a:t>methods</a:t>
            </a:r>
            <a:r>
              <a:rPr lang="it-IT" dirty="0"/>
              <a:t> are </a:t>
            </a:r>
            <a:r>
              <a:rPr lang="it-IT" dirty="0" err="1"/>
              <a:t>called</a:t>
            </a:r>
            <a:r>
              <a:rPr lang="it-IT" dirty="0"/>
              <a:t> from the </a:t>
            </a:r>
            <a:r>
              <a:rPr lang="it-IT" dirty="0" err="1"/>
              <a:t>main.py</a:t>
            </a:r>
            <a:r>
              <a:rPr lang="it-IT" dirty="0"/>
              <a:t>, </a:t>
            </a:r>
            <a:r>
              <a:rPr lang="it-IT" dirty="0" err="1"/>
              <a:t>others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internal</a:t>
            </a:r>
            <a:r>
              <a:rPr lang="it-IT" dirty="0"/>
              <a:t> to computer the best </a:t>
            </a:r>
            <a:r>
              <a:rPr lang="it-IT" dirty="0" err="1"/>
              <a:t>path</a:t>
            </a:r>
            <a:r>
              <a:rPr lang="it-IT" dirty="0"/>
              <a:t>, propagate </a:t>
            </a:r>
            <a:r>
              <a:rPr lang="it-IT" dirty="0" err="1"/>
              <a:t>lightpath</a:t>
            </a:r>
            <a:r>
              <a:rPr lang="it-IT" dirty="0"/>
              <a:t> and </a:t>
            </a:r>
            <a:r>
              <a:rPr lang="it-IT" dirty="0" err="1"/>
              <a:t>keep</a:t>
            </a:r>
            <a:r>
              <a:rPr lang="it-IT" dirty="0"/>
              <a:t> the data </a:t>
            </a:r>
            <a:r>
              <a:rPr lang="it-IT" dirty="0" err="1"/>
              <a:t>struct</a:t>
            </a:r>
            <a:r>
              <a:rPr lang="it-IT" dirty="0"/>
              <a:t> </a:t>
            </a:r>
            <a:r>
              <a:rPr lang="it-IT" dirty="0" err="1"/>
              <a:t>updated</a:t>
            </a:r>
            <a:r>
              <a:rPr lang="it-IT" dirty="0"/>
              <a:t>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7A66-0534-754A-901A-185FA9029D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87946" y="6047310"/>
            <a:ext cx="2268600" cy="27882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75B4E-F448-C44F-B5E7-E82D0BEC05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79100" y="6226215"/>
            <a:ext cx="2268600" cy="27882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63693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sz="2400" dirty="0" err="1"/>
              <a:t>createAndManageConnections</a:t>
            </a:r>
            <a:r>
              <a:rPr lang="en-GB" sz="2400" dirty="0"/>
              <a:t>()</a:t>
            </a: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914561" y="1415675"/>
            <a:ext cx="7764139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by the </a:t>
            </a:r>
            <a:r>
              <a:rPr lang="it-IT" dirty="0" err="1"/>
              <a:t>main.py</a:t>
            </a:r>
            <a:r>
              <a:rPr lang="it-IT" dirty="0"/>
              <a:t> and </a:t>
            </a:r>
            <a:r>
              <a:rPr lang="it-IT" dirty="0" err="1"/>
              <a:t>receives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and a </a:t>
            </a:r>
            <a:r>
              <a:rPr lang="it-IT" dirty="0" err="1"/>
              <a:t>label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«</a:t>
            </a:r>
            <a:r>
              <a:rPr lang="it-IT" dirty="0" err="1"/>
              <a:t>snr</a:t>
            </a:r>
            <a:r>
              <a:rPr lang="it-IT" dirty="0"/>
              <a:t>» o «</a:t>
            </a:r>
            <a:r>
              <a:rPr lang="it-IT" dirty="0" err="1"/>
              <a:t>latency</a:t>
            </a:r>
            <a:r>
              <a:rPr lang="it-IT" dirty="0"/>
              <a:t>»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the best </a:t>
            </a:r>
            <a:r>
              <a:rPr lang="it-IT" dirty="0" err="1"/>
              <a:t>path</a:t>
            </a:r>
            <a:r>
              <a:rPr lang="it-IT" dirty="0"/>
              <a:t>.</a:t>
            </a:r>
          </a:p>
          <a:p>
            <a:pPr marL="0" lv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tries</a:t>
            </a:r>
            <a:r>
              <a:rPr lang="it-IT" dirty="0"/>
              <a:t> to allocate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connections</a:t>
            </a:r>
            <a:r>
              <a:rPr lang="it-IT" dirty="0"/>
              <a:t> </a:t>
            </a:r>
            <a:r>
              <a:rPr lang="it-IT" dirty="0" err="1"/>
              <a:t>reading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and </a:t>
            </a:r>
            <a:r>
              <a:rPr lang="it-IT" dirty="0" err="1"/>
              <a:t>calling</a:t>
            </a:r>
            <a:r>
              <a:rPr lang="it-IT" dirty="0"/>
              <a:t> </a:t>
            </a:r>
            <a:r>
              <a:rPr lang="en-GB" i="1" dirty="0">
                <a:highlight>
                  <a:srgbClr val="000080"/>
                </a:highlight>
              </a:rPr>
              <a:t>stream() </a:t>
            </a:r>
            <a:r>
              <a:rPr lang="en-GB" dirty="0"/>
              <a:t>methods.</a:t>
            </a:r>
          </a:p>
          <a:p>
            <a:pPr marL="0" lvl="0" indent="0">
              <a:buNone/>
            </a:pPr>
            <a:r>
              <a:rPr lang="en-GB" dirty="0"/>
              <a:t>After that all the connections have been created (or the network is considered saturated), all the </a:t>
            </a:r>
            <a:r>
              <a:rPr lang="en-GB" dirty="0" err="1"/>
              <a:t>metrixs</a:t>
            </a:r>
            <a:r>
              <a:rPr lang="en-GB" dirty="0"/>
              <a:t> are collected, connections are deallocated and </a:t>
            </a:r>
            <a:r>
              <a:rPr lang="en-GB" dirty="0" err="1"/>
              <a:t>metrixs</a:t>
            </a:r>
            <a:r>
              <a:rPr lang="en-GB" dirty="0"/>
              <a:t> are returned.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7A66-0534-754A-901A-185FA9029D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87946" y="6047310"/>
            <a:ext cx="2268600" cy="27882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75B4E-F448-C44F-B5E7-E82D0BEC05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79100" y="6226215"/>
            <a:ext cx="2268600" cy="27882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23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/>
              <a:t>stream()</a:t>
            </a: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914561" y="1415674"/>
            <a:ext cx="7764139" cy="33072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it-IT" dirty="0" err="1"/>
              <a:t>Stream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receives</a:t>
            </a:r>
            <a:r>
              <a:rPr lang="it-IT" dirty="0"/>
              <a:t> a connection and a </a:t>
            </a:r>
            <a:r>
              <a:rPr lang="it-IT" dirty="0" err="1"/>
              <a:t>label</a:t>
            </a:r>
            <a:r>
              <a:rPr lang="it-IT" dirty="0"/>
              <a:t>:</a:t>
            </a:r>
          </a:p>
          <a:p>
            <a:pPr marL="342900" lvl="0">
              <a:buAutoNum type="arabicPeriod"/>
            </a:pPr>
            <a:r>
              <a:rPr lang="it-IT" dirty="0" err="1"/>
              <a:t>Looks</a:t>
            </a:r>
            <a:r>
              <a:rPr lang="it-IT" dirty="0"/>
              <a:t> for best </a:t>
            </a:r>
            <a:r>
              <a:rPr lang="it-IT" dirty="0" err="1"/>
              <a:t>path</a:t>
            </a:r>
            <a:r>
              <a:rPr lang="it-IT" dirty="0"/>
              <a:t>, </a:t>
            </a:r>
            <a:r>
              <a:rPr lang="it-IT" dirty="0" err="1"/>
              <a:t>according</a:t>
            </a:r>
            <a:r>
              <a:rPr lang="it-IT" dirty="0"/>
              <a:t> to the </a:t>
            </a:r>
            <a:r>
              <a:rPr lang="it-IT" dirty="0" err="1"/>
              <a:t>label</a:t>
            </a:r>
            <a:r>
              <a:rPr lang="it-IT" dirty="0"/>
              <a:t>, and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and </a:t>
            </a:r>
            <a:r>
              <a:rPr lang="it-IT" dirty="0" err="1"/>
              <a:t>channels</a:t>
            </a:r>
            <a:r>
              <a:rPr lang="it-IT" dirty="0"/>
              <a:t>. </a:t>
            </a:r>
            <a:r>
              <a:rPr lang="it-IT" dirty="0" err="1"/>
              <a:t>If</a:t>
            </a:r>
            <a:r>
              <a:rPr lang="it-IT" dirty="0"/>
              <a:t> no free </a:t>
            </a:r>
            <a:r>
              <a:rPr lang="it-IT" dirty="0" err="1"/>
              <a:t>channel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, -1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returned</a:t>
            </a:r>
            <a:endParaRPr lang="it-IT" dirty="0"/>
          </a:p>
          <a:p>
            <a:pPr marL="342900" lvl="0">
              <a:buAutoNum type="arabicPeriod"/>
            </a:pPr>
            <a:r>
              <a:rPr lang="it-IT" dirty="0" err="1">
                <a:highlight>
                  <a:srgbClr val="000080"/>
                </a:highlight>
              </a:rPr>
              <a:t>Calls</a:t>
            </a:r>
            <a:r>
              <a:rPr lang="it-IT" dirty="0">
                <a:highlight>
                  <a:srgbClr val="000080"/>
                </a:highlight>
              </a:rPr>
              <a:t> </a:t>
            </a:r>
            <a:r>
              <a:rPr lang="en-GB" dirty="0" err="1">
                <a:highlight>
                  <a:srgbClr val="000080"/>
                </a:highlight>
              </a:rPr>
              <a:t>calculate_bit_rate</a:t>
            </a:r>
            <a:r>
              <a:rPr lang="en-GB" dirty="0">
                <a:highlight>
                  <a:srgbClr val="000080"/>
                </a:highlight>
              </a:rPr>
              <a:t>() </a:t>
            </a:r>
            <a:r>
              <a:rPr lang="en-GB" dirty="0"/>
              <a:t>passing </a:t>
            </a:r>
            <a:r>
              <a:rPr lang="en-GB" dirty="0" err="1"/>
              <a:t>lightpath</a:t>
            </a:r>
            <a:r>
              <a:rPr lang="en-GB" dirty="0"/>
              <a:t> and transceiver type. If the path supports the minimum bitrate, bitrate and GSNR are saved, otherwise returns 0.</a:t>
            </a:r>
          </a:p>
          <a:p>
            <a:pPr marL="342900" lvl="0">
              <a:buAutoNum type="arabicPeriod"/>
            </a:pPr>
            <a:r>
              <a:rPr lang="en-GB" dirty="0"/>
              <a:t>Calls </a:t>
            </a:r>
            <a:r>
              <a:rPr lang="en-GB" dirty="0">
                <a:highlight>
                  <a:srgbClr val="000080"/>
                </a:highlight>
              </a:rPr>
              <a:t>propagate()</a:t>
            </a:r>
            <a:r>
              <a:rPr lang="en-GB" dirty="0"/>
              <a:t>, passing signal, path and bitrate. At the end, bit rate and GSNR are returned.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7A66-0534-754A-901A-185FA9029D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87946" y="6047310"/>
            <a:ext cx="2268600" cy="27882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75B4E-F448-C44F-B5E7-E82D0BEC05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79100" y="6226215"/>
            <a:ext cx="2268600" cy="27882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2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/>
              <a:t>propagate()</a:t>
            </a: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914561" y="1415674"/>
            <a:ext cx="7764139" cy="33072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work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il to call propagate </a:t>
            </a:r>
            <a:r>
              <a:rPr lang="it-IT" dirty="0" err="1"/>
              <a:t>method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in the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. </a:t>
            </a:r>
          </a:p>
          <a:p>
            <a:pPr marL="0" lvl="0" indent="0">
              <a:buNone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work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set the </a:t>
            </a:r>
            <a:r>
              <a:rPr lang="it-IT" dirty="0" err="1"/>
              <a:t>channel</a:t>
            </a:r>
            <a:r>
              <a:rPr lang="it-IT" dirty="0"/>
              <a:t> on the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busy</a:t>
            </a:r>
            <a:r>
              <a:rPr lang="it-IT" dirty="0"/>
              <a:t>: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updating</a:t>
            </a:r>
            <a:r>
              <a:rPr lang="it-IT" dirty="0"/>
              <a:t> the </a:t>
            </a:r>
            <a:r>
              <a:rPr lang="it-IT" dirty="0" err="1"/>
              <a:t>switching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setting</a:t>
            </a:r>
            <a:r>
              <a:rPr lang="it-IT" dirty="0"/>
              <a:t> 0 and on the </a:t>
            </a:r>
            <a:r>
              <a:rPr lang="it-IT" dirty="0" err="1"/>
              <a:t>channel</a:t>
            </a:r>
            <a:r>
              <a:rPr lang="it-IT" dirty="0"/>
              <a:t> and on the the </a:t>
            </a:r>
            <a:r>
              <a:rPr lang="en-GB" dirty="0"/>
              <a:t>adjacent two.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7A66-0534-754A-901A-185FA9029D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87946" y="6047310"/>
            <a:ext cx="2268600" cy="27882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75B4E-F448-C44F-B5E7-E82D0BEC05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79100" y="6226215"/>
            <a:ext cx="2268600" cy="27882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9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4DE097-EEA9-5B49-86B1-7F79334D8427}"/>
              </a:ext>
            </a:extLst>
          </p:cNvPr>
          <p:cNvSpPr/>
          <p:nvPr/>
        </p:nvSpPr>
        <p:spPr>
          <a:xfrm>
            <a:off x="920545" y="3224498"/>
            <a:ext cx="1654800" cy="79473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17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Node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Node class represent a ROADM abstraction.</a:t>
            </a:r>
            <a:br>
              <a:rPr lang="en" sz="2000" dirty="0"/>
            </a:br>
            <a:r>
              <a:rPr lang="en" sz="2000" dirty="0"/>
              <a:t>Node, are initially read from json file in main class, then, a </a:t>
            </a:r>
            <a:r>
              <a:rPr lang="en" sz="2000" dirty="0" err="1"/>
              <a:t>dict</a:t>
            </a:r>
            <a:r>
              <a:rPr lang="en" sz="2000" dirty="0"/>
              <a:t> containing all the information is passes in the network class.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A list of node objects is created into the network class</a:t>
            </a: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2081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Node – </a:t>
            </a:r>
            <a:r>
              <a:rPr lang="en" sz="4000" dirty="0"/>
              <a:t>propagate()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728858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dirty="0"/>
              <a:t>T</a:t>
            </a:r>
            <a:r>
              <a:rPr lang="en" sz="2000" dirty="0"/>
              <a:t>he main method inside the node class is </a:t>
            </a:r>
            <a:r>
              <a:rPr lang="en" sz="2000" i="1" dirty="0"/>
              <a:t>”propagate()”.</a:t>
            </a:r>
            <a:br>
              <a:rPr lang="en" sz="2000" i="1" dirty="0"/>
            </a:br>
            <a:r>
              <a:rPr lang="en" sz="2000" dirty="0"/>
              <a:t>This method is called into the network’s propagate, for each node in the path.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The purpose of this method, is to correct set up the launch power, add signal latency and GSNR, and set the channels busy.</a:t>
            </a: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14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 of the project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9334942" y="-356592"/>
            <a:ext cx="747312" cy="7131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930574" y="1415675"/>
            <a:ext cx="7529613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it-IT" sz="1400" b="1" dirty="0"/>
              <a:t>SIMULATE A NETWORK WITH TRANSPARENT LIGHTPATH ALLOCATION:</a:t>
            </a:r>
            <a:br>
              <a:rPr lang="it-IT" sz="1400" b="1" dirty="0"/>
            </a:br>
            <a:r>
              <a:rPr lang="it-IT" sz="1200" b="1" dirty="0"/>
              <a:t>Inside the code, </a:t>
            </a:r>
            <a:r>
              <a:rPr lang="it-IT" sz="1200" b="1" dirty="0" err="1"/>
              <a:t>we</a:t>
            </a:r>
            <a:r>
              <a:rPr lang="it-IT" sz="1200" b="1" dirty="0"/>
              <a:t> </a:t>
            </a:r>
            <a:r>
              <a:rPr lang="it-IT" sz="1200" b="1" dirty="0" err="1"/>
              <a:t>receive</a:t>
            </a:r>
            <a:r>
              <a:rPr lang="it-IT" sz="1200" b="1" dirty="0"/>
              <a:t> </a:t>
            </a:r>
            <a:r>
              <a:rPr lang="it-IT" sz="1200" b="1" dirty="0" err="1"/>
              <a:t>as</a:t>
            </a:r>
            <a:r>
              <a:rPr lang="it-IT" sz="1200" b="1" dirty="0"/>
              <a:t> input a network </a:t>
            </a:r>
            <a:r>
              <a:rPr lang="it-IT" sz="1200" b="1" dirty="0" err="1"/>
              <a:t>topology</a:t>
            </a:r>
            <a:r>
              <a:rPr lang="it-IT" sz="1200" b="1" dirty="0"/>
              <a:t> </a:t>
            </a:r>
            <a:r>
              <a:rPr lang="it-IT" sz="1200" b="1" dirty="0" err="1"/>
              <a:t>description</a:t>
            </a:r>
            <a:r>
              <a:rPr lang="it-IT" sz="1200" b="1" dirty="0"/>
              <a:t> and a </a:t>
            </a:r>
            <a:r>
              <a:rPr lang="it-IT" sz="1200" b="1" dirty="0" err="1"/>
              <a:t>traffic</a:t>
            </a:r>
            <a:r>
              <a:rPr lang="it-IT" sz="1200" b="1" dirty="0"/>
              <a:t> </a:t>
            </a:r>
            <a:r>
              <a:rPr lang="it-IT" sz="1200" b="1" dirty="0" err="1"/>
              <a:t>matrix</a:t>
            </a:r>
            <a:r>
              <a:rPr lang="it-IT" sz="1200" b="1" dirty="0"/>
              <a:t> (</a:t>
            </a:r>
            <a:r>
              <a:rPr lang="it-IT" sz="1200" b="1" dirty="0" err="1"/>
              <a:t>explained</a:t>
            </a:r>
            <a:r>
              <a:rPr lang="it-IT" sz="1200" b="1" dirty="0"/>
              <a:t> </a:t>
            </a:r>
            <a:r>
              <a:rPr lang="it-IT" sz="1200" b="1" dirty="0" err="1"/>
              <a:t>later</a:t>
            </a:r>
            <a:r>
              <a:rPr lang="it-IT" sz="1200" b="1" dirty="0"/>
              <a:t>): </a:t>
            </a:r>
            <a:r>
              <a:rPr lang="it-IT" sz="1200" b="1" dirty="0" err="1"/>
              <a:t>through</a:t>
            </a:r>
            <a:r>
              <a:rPr lang="it-IT" sz="1200" b="1" dirty="0"/>
              <a:t> a </a:t>
            </a:r>
            <a:r>
              <a:rPr lang="it-IT" sz="1200" b="1" dirty="0" err="1"/>
              <a:t>montacarlo</a:t>
            </a:r>
            <a:r>
              <a:rPr lang="it-IT" sz="1200" b="1" dirty="0"/>
              <a:t> </a:t>
            </a:r>
            <a:r>
              <a:rPr lang="it-IT" sz="1200" b="1" dirty="0" err="1"/>
              <a:t>analysis</a:t>
            </a:r>
            <a:r>
              <a:rPr lang="it-IT" sz="1200" b="1" dirty="0"/>
              <a:t> </a:t>
            </a:r>
            <a:r>
              <a:rPr lang="it-IT" sz="1200" b="1" dirty="0" err="1"/>
              <a:t>we</a:t>
            </a:r>
            <a:r>
              <a:rPr lang="it-IT" sz="1200" b="1" dirty="0"/>
              <a:t> </a:t>
            </a:r>
            <a:r>
              <a:rPr lang="it-IT" sz="1200" b="1" dirty="0" err="1"/>
              <a:t>want</a:t>
            </a:r>
            <a:r>
              <a:rPr lang="it-IT" sz="1200" b="1" dirty="0"/>
              <a:t> to estimate the </a:t>
            </a:r>
            <a:r>
              <a:rPr lang="it-IT" sz="1200" b="1" dirty="0" err="1"/>
              <a:t>main</a:t>
            </a:r>
            <a:r>
              <a:rPr lang="it-IT" sz="1200" b="1" dirty="0"/>
              <a:t> </a:t>
            </a:r>
            <a:r>
              <a:rPr lang="it-IT" sz="1200" b="1" dirty="0" err="1"/>
              <a:t>metrics</a:t>
            </a:r>
            <a:r>
              <a:rPr lang="it-IT" sz="1200" b="1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it-IT"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b="1" dirty="0"/>
              <a:t>SHOW THE POTENTIAL OF DIGITAL TWIN</a:t>
            </a:r>
            <a:br>
              <a:rPr lang="it-IT" sz="1400" b="1" dirty="0"/>
            </a:br>
            <a:r>
              <a:rPr lang="it-IT" sz="1100" dirty="0"/>
              <a:t>The software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coded</a:t>
            </a:r>
            <a:r>
              <a:rPr lang="it-IT" sz="1100" dirty="0"/>
              <a:t> the full emulate the </a:t>
            </a:r>
            <a:r>
              <a:rPr lang="en-GB" sz="1100" dirty="0" err="1"/>
              <a:t>behavior</a:t>
            </a:r>
            <a:r>
              <a:rPr lang="en-GB" sz="1100" dirty="0"/>
              <a:t> of an optical network</a:t>
            </a:r>
            <a:r>
              <a:rPr lang="it-IT" sz="1100" dirty="0"/>
              <a:t> </a:t>
            </a:r>
            <a:r>
              <a:rPr lang="it-IT" sz="1100" dirty="0" err="1"/>
              <a:t>including</a:t>
            </a:r>
            <a:r>
              <a:rPr lang="it-IT" sz="1100" dirty="0"/>
              <a:t> ROADM, Links, </a:t>
            </a:r>
            <a:r>
              <a:rPr lang="it-IT" sz="1100" dirty="0" err="1"/>
              <a:t>Amplifiers</a:t>
            </a:r>
            <a:r>
              <a:rPr lang="it-IT" sz="1100" dirty="0"/>
              <a:t>, </a:t>
            </a:r>
            <a:r>
              <a:rPr lang="it-IT" sz="1100" dirty="0" err="1"/>
              <a:t>Transceivers</a:t>
            </a:r>
            <a:r>
              <a:rPr lang="it-IT" sz="1100" dirty="0"/>
              <a:t>, Links, </a:t>
            </a:r>
            <a:r>
              <a:rPr lang="it-IT" sz="1100" dirty="0" err="1"/>
              <a:t>Signal</a:t>
            </a:r>
            <a:r>
              <a:rPr lang="it-IT" sz="1100" dirty="0"/>
              <a:t> …</a:t>
            </a:r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855300" y="5547869"/>
            <a:ext cx="7433400" cy="11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4DE097-EEA9-5B49-86B1-7F79334D8427}"/>
              </a:ext>
            </a:extLst>
          </p:cNvPr>
          <p:cNvSpPr/>
          <p:nvPr/>
        </p:nvSpPr>
        <p:spPr>
          <a:xfrm>
            <a:off x="2686343" y="3154649"/>
            <a:ext cx="1654800" cy="79473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384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Line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Line class represent a OLS (optical Line System) abstraction. The main attributed are computed and </a:t>
            </a:r>
            <a:r>
              <a:rPr lang="en" sz="2000" dirty="0" err="1"/>
              <a:t>setted</a:t>
            </a:r>
            <a:r>
              <a:rPr lang="en" sz="2000" dirty="0"/>
              <a:t> into the network class: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" sz="1800" dirty="0"/>
              <a:t>Length: is computed with the position of two connected nodes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1800" dirty="0"/>
              <a:t>N amplifiers</a:t>
            </a:r>
            <a:r>
              <a:rPr lang="en" sz="1800" dirty="0"/>
              <a:t>: is computed with using the length; we put an amplifier each 80km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" sz="1800" dirty="0"/>
              <a:t>Bit rate: is </a:t>
            </a:r>
            <a:r>
              <a:rPr lang="en" sz="1800" dirty="0" err="1"/>
              <a:t>setted</a:t>
            </a:r>
            <a:r>
              <a:rPr lang="en" sz="1800" dirty="0"/>
              <a:t> the the “</a:t>
            </a:r>
            <a:r>
              <a:rPr lang="en" sz="1800" dirty="0" err="1"/>
              <a:t>computedBitRate</a:t>
            </a:r>
            <a:r>
              <a:rPr lang="en" sz="1800" dirty="0"/>
              <a:t>” network’s method  </a:t>
            </a:r>
            <a:r>
              <a:rPr lang="en" sz="2000" dirty="0"/>
              <a:t>	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000" dirty="0"/>
            </a:b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868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Line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We also used some constants: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/>
              <a:t>Gain</a:t>
            </a:r>
            <a:r>
              <a:rPr lang="en" sz="2000" dirty="0"/>
              <a:t> =16dB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/>
              <a:t>Noise Figure = </a:t>
            </a:r>
            <a:r>
              <a:rPr lang="en" sz="2000" dirty="0"/>
              <a:t>3dB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2000" dirty="0"/>
              <a:t>α</a:t>
            </a:r>
            <a:r>
              <a:rPr lang="it-IT" sz="2000" baseline="-25000" dirty="0" err="1"/>
              <a:t>db</a:t>
            </a:r>
            <a:r>
              <a:rPr lang="en-GB" sz="2000" dirty="0"/>
              <a:t> = 0.2dB/km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|</a:t>
            </a:r>
            <a:r>
              <a:rPr lang="el-GR" sz="2000" dirty="0"/>
              <a:t>β</a:t>
            </a:r>
            <a:r>
              <a:rPr lang="it-IT" sz="2000" baseline="-25000" dirty="0"/>
              <a:t>2</a:t>
            </a:r>
            <a:r>
              <a:rPr lang="el-GR" sz="2000" dirty="0"/>
              <a:t>| = 2.13 </a:t>
            </a:r>
            <a:r>
              <a:rPr lang="en-GB" sz="2000" dirty="0"/>
              <a:t>e−26 ps2/km;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2000" dirty="0"/>
              <a:t>γ= 1.27(</a:t>
            </a:r>
            <a:r>
              <a:rPr lang="en-GB" sz="2000" dirty="0"/>
              <a:t>Wm)</a:t>
            </a:r>
            <a:r>
              <a:rPr lang="en-GB" sz="2000" baseline="30000" dirty="0"/>
              <a:t>-1</a:t>
            </a:r>
            <a:r>
              <a:rPr lang="en-GB" sz="2000" dirty="0"/>
              <a:t>;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	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000" dirty="0"/>
            </a:b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39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Line methods: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4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i="1" dirty="0" err="1"/>
              <a:t>latency_generation</a:t>
            </a:r>
            <a:r>
              <a:rPr lang="en-GB" sz="1600" i="1" dirty="0"/>
              <a:t>(): </a:t>
            </a:r>
            <a:r>
              <a:rPr lang="en-GB" sz="1600" dirty="0"/>
              <a:t>uses the line length and the speed of light to compute the latency in the OLS</a:t>
            </a:r>
            <a:r>
              <a:rPr lang="en" sz="1600" dirty="0"/>
              <a:t>	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1600" b="1" i="1" dirty="0" err="1"/>
              <a:t>ase_generation</a:t>
            </a:r>
            <a:r>
              <a:rPr lang="en" sz="1600" b="1" i="1" dirty="0"/>
              <a:t>(): </a:t>
            </a:r>
            <a:r>
              <a:rPr lang="en" sz="1600" dirty="0"/>
              <a:t>represent the</a:t>
            </a:r>
            <a:r>
              <a:rPr lang="en" sz="1600" u="sng" dirty="0"/>
              <a:t> </a:t>
            </a:r>
            <a:r>
              <a:rPr lang="en-GB" sz="1600" b="1" u="sng" dirty="0"/>
              <a:t>Amplified spontaneous emission </a:t>
            </a:r>
            <a:br>
              <a:rPr lang="en" sz="1600" u="sng" dirty="0"/>
            </a:br>
            <a:r>
              <a:rPr lang="en-GB" sz="1600" dirty="0"/>
              <a:t>f is fixed to 193.414 THz (C-band </a:t>
            </a:r>
            <a:r>
              <a:rPr lang="en-GB" sz="1600" dirty="0" err="1"/>
              <a:t>center</a:t>
            </a:r>
            <a:r>
              <a:rPr lang="en-GB" sz="1600" dirty="0"/>
              <a:t>), </a:t>
            </a:r>
            <a:br>
              <a:rPr lang="en-GB" sz="1600" dirty="0"/>
            </a:br>
            <a:r>
              <a:rPr lang="en-GB" sz="1600" dirty="0"/>
              <a:t>Bn is the noise bandwidth fixed to 12.5 GHz, </a:t>
            </a:r>
            <a:br>
              <a:rPr lang="en-GB" sz="1600" dirty="0"/>
            </a:br>
            <a:r>
              <a:rPr lang="en-GB" sz="1600" dirty="0"/>
              <a:t>NF and G are the amplifier noise figure and gain, respectively.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i="1" dirty="0" err="1"/>
              <a:t>nli_generation</a:t>
            </a:r>
            <a:r>
              <a:rPr lang="en-GB" sz="1600" i="1" dirty="0"/>
              <a:t>()</a:t>
            </a:r>
            <a:r>
              <a:rPr lang="en" sz="1600" u="sng" dirty="0"/>
              <a:t>: </a:t>
            </a:r>
            <a:r>
              <a:rPr lang="en-GB" sz="1600" u="sng" dirty="0"/>
              <a:t>Nonlinear interference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i="1" dirty="0" err="1"/>
              <a:t>optimized_launch_power</a:t>
            </a:r>
            <a:r>
              <a:rPr lang="en-GB" sz="1600" i="1" dirty="0"/>
              <a:t>(): </a:t>
            </a:r>
            <a:r>
              <a:rPr lang="en-GB" sz="1600" dirty="0"/>
              <a:t>which implement </a:t>
            </a:r>
            <a:r>
              <a:rPr lang="en-GB" sz="1600" u="sng" dirty="0"/>
              <a:t>LOGO </a:t>
            </a:r>
          </a:p>
          <a:p>
            <a:pPr marL="0" lvl="0" indent="0">
              <a:buNone/>
            </a:pPr>
            <a:r>
              <a:rPr lang="en-GB" sz="1600" dirty="0"/>
              <a:t>	</a:t>
            </a:r>
            <a:r>
              <a:rPr lang="en-GB" sz="1600" u="sng" dirty="0"/>
              <a:t>(Local Optimization Global Optimization)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E9A92-2CC7-5643-8722-79675FC11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25" y="2473778"/>
            <a:ext cx="2451100" cy="5715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120FC97-7C35-7E4E-827E-68388F058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35" y="3596125"/>
            <a:ext cx="2174433" cy="7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4DE097-EEA9-5B49-86B1-7F79334D8427}"/>
              </a:ext>
            </a:extLst>
          </p:cNvPr>
          <p:cNvSpPr/>
          <p:nvPr/>
        </p:nvSpPr>
        <p:spPr>
          <a:xfrm>
            <a:off x="4793996" y="3205746"/>
            <a:ext cx="1654800" cy="79473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21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Connection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Connection class contains all the attributes about the connection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Input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Output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signal_power</a:t>
            </a:r>
            <a:endParaRPr lang="en-GB" sz="1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Latency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Snr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bit_rate</a:t>
            </a: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000" dirty="0"/>
            </a:b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542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4DE097-EEA9-5B49-86B1-7F79334D8427}"/>
              </a:ext>
            </a:extLst>
          </p:cNvPr>
          <p:cNvSpPr/>
          <p:nvPr/>
        </p:nvSpPr>
        <p:spPr>
          <a:xfrm>
            <a:off x="6115801" y="3242442"/>
            <a:ext cx="2462141" cy="148044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216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GB" sz="4800" dirty="0"/>
              <a:t>Signal Information</a:t>
            </a:r>
            <a:r>
              <a:rPr lang="en" sz="4800" dirty="0"/>
              <a:t>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GB" sz="2000" dirty="0" err="1"/>
              <a:t>SignalInformation</a:t>
            </a:r>
            <a:r>
              <a:rPr lang="en" sz="2000" dirty="0"/>
              <a:t> class contains all the attributes about the signal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Signal power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Noise power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latency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path</a:t>
            </a: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000" dirty="0"/>
            </a:b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8727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GB" sz="4800" dirty="0" err="1"/>
              <a:t>Lightpath</a:t>
            </a:r>
            <a:r>
              <a:rPr lang="en" sz="4800" dirty="0"/>
              <a:t>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GB" sz="2000" dirty="0" err="1"/>
              <a:t>Lightpath</a:t>
            </a:r>
            <a:r>
              <a:rPr lang="en" sz="2000" dirty="0"/>
              <a:t> </a:t>
            </a:r>
            <a:r>
              <a:rPr lang="en-GB" sz="2000" dirty="0"/>
              <a:t>inherit from Signal </a:t>
            </a:r>
            <a:r>
              <a:rPr lang="en-GB" sz="2000" dirty="0" err="1"/>
              <a:t>informations</a:t>
            </a:r>
            <a:r>
              <a:rPr lang="en-GB" sz="2000" dirty="0"/>
              <a:t> and add: </a:t>
            </a:r>
            <a:r>
              <a:rPr lang="en" sz="2000" dirty="0"/>
              <a:t>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Channel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Symbol Rate fixed to 32GHz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frequency spacing fixed to 50 GHz</a:t>
            </a:r>
          </a:p>
          <a:p>
            <a:pPr marL="0" lvl="0" indent="0"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000" dirty="0"/>
            </a:b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63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Network Topology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36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Project Structure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 idx="4294967295"/>
          </p:nvPr>
        </p:nvSpPr>
        <p:spPr>
          <a:xfrm>
            <a:off x="-839392" y="-2069349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DF65267-D4F9-5E49-9CD6-6DC5C1FB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80" y="764721"/>
            <a:ext cx="5132640" cy="36140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metrics</a:t>
            </a:r>
            <a:endParaRPr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5276101" y="7533446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D395A-2A70-0A4D-AF5F-AAAAEE21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4910" y="7272777"/>
            <a:ext cx="3402600" cy="27882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1D7E7C2-0334-B041-98DD-1EC16540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866" y="1690269"/>
            <a:ext cx="3714267" cy="256721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SNR and Latency over paths</a:t>
            </a:r>
            <a:endParaRPr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5276101" y="7533446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D395A-2A70-0A4D-AF5F-AAAAEE21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4910" y="7272777"/>
            <a:ext cx="3402600" cy="27882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4704395-2F21-7948-8455-6F39381D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70" y="1421136"/>
            <a:ext cx="3522791" cy="2656531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C6A1427-6BB3-9044-97C3-12484AB29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339" y="1359652"/>
            <a:ext cx="3522791" cy="271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3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Monte Carlo Analysis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D1994-A1F6-8941-8424-2C8E82FD0D9B}"/>
              </a:ext>
            </a:extLst>
          </p:cNvPr>
          <p:cNvSpPr txBox="1"/>
          <p:nvPr/>
        </p:nvSpPr>
        <p:spPr>
          <a:xfrm>
            <a:off x="2810139" y="3065929"/>
            <a:ext cx="3523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/>
                </a:solidFill>
                <a:latin typeface="Ubuntu" panose="020B0504030602030204" pitchFamily="34" charset="0"/>
              </a:rPr>
              <a:t>Single Traffic Matrix Scenario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5736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86575" y="885172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many runs?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16D5A-CC0D-AF45-BF28-F6495D7169BD}"/>
              </a:ext>
            </a:extLst>
          </p:cNvPr>
          <p:cNvSpPr txBox="1"/>
          <p:nvPr/>
        </p:nvSpPr>
        <p:spPr>
          <a:xfrm>
            <a:off x="642551" y="1371600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Google Shape;93;p18">
            <a:extLst>
              <a:ext uri="{FF2B5EF4-FFF2-40B4-BE49-F238E27FC236}">
                <a16:creationId xmlns:a16="http://schemas.microsoft.com/office/drawing/2014/main" id="{B47BC6FD-B2A2-5C4C-9B08-A301E4C38B87}"/>
              </a:ext>
            </a:extLst>
          </p:cNvPr>
          <p:cNvSpPr txBox="1">
            <a:spLocks/>
          </p:cNvSpPr>
          <p:nvPr/>
        </p:nvSpPr>
        <p:spPr>
          <a:xfrm>
            <a:off x="783771" y="1491343"/>
            <a:ext cx="7429554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GB" sz="2000" dirty="0"/>
              <a:t>First, we need to understand how many runs in the Monte Carlo analysis we need in order to have a significant results.</a:t>
            </a:r>
          </a:p>
          <a:p>
            <a:pPr marL="0" indent="0">
              <a:buFont typeface="Ubuntu Light"/>
              <a:buNone/>
            </a:pPr>
            <a:endParaRPr lang="en-GB" sz="2000" dirty="0"/>
          </a:p>
          <a:p>
            <a:pPr marL="0" indent="0">
              <a:buFont typeface="Ubuntu Light"/>
              <a:buNone/>
            </a:pPr>
            <a:r>
              <a:rPr lang="en-GB" sz="2000" dirty="0"/>
              <a:t>We plotted the main metrics in histogram, and we compare the result for different numbers of run.</a:t>
            </a:r>
            <a:endParaRPr lang="en-GB" sz="1800" dirty="0"/>
          </a:p>
          <a:p>
            <a:pPr marL="0" indent="0">
              <a:buFont typeface="Ubuntu Light"/>
              <a:buNone/>
            </a:pPr>
            <a:endParaRPr lang="en-GB" sz="1800" dirty="0"/>
          </a:p>
          <a:p>
            <a:pPr marL="0" indent="0">
              <a:buFont typeface="Ubuntu Light"/>
              <a:buNone/>
            </a:pPr>
            <a:br>
              <a:rPr lang="en-GB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99919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857148" y="949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 runs, M=5, FOM = snr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16D5A-CC0D-AF45-BF28-F6495D7169BD}"/>
              </a:ext>
            </a:extLst>
          </p:cNvPr>
          <p:cNvSpPr txBox="1"/>
          <p:nvPr/>
        </p:nvSpPr>
        <p:spPr>
          <a:xfrm>
            <a:off x="642551" y="1371600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815DD39-D13B-B14E-8130-E3B49F5D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38" y="525160"/>
            <a:ext cx="1866649" cy="1379849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4C7B72A-C424-814B-B4F8-01DA77128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101" y="525160"/>
            <a:ext cx="1833932" cy="1379849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594E4A8-D689-E049-BED7-6AA22FF30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362" y="525160"/>
            <a:ext cx="1844421" cy="1379849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2764886-0CA8-A841-9054-16CA78B03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070" y="515487"/>
            <a:ext cx="1833932" cy="138934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A9AF44B-5CB8-4A42-9AFB-210118602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12" y="2124834"/>
            <a:ext cx="1904975" cy="1433337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A13561E-B232-F348-A434-6C04CC093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8385" y="2147546"/>
            <a:ext cx="1777626" cy="1361808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658B5436-28A0-B549-9CE8-C1E664173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5649" y="2147546"/>
            <a:ext cx="1843702" cy="139154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64BAC517-C09A-9947-B395-B2866C0595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7640" y="2154489"/>
            <a:ext cx="1833932" cy="1391979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93E6B49-D807-7D4C-AD54-7A3F5B88CF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8384" y="3751891"/>
            <a:ext cx="1777626" cy="1342495"/>
          </a:xfrm>
          <a:prstGeom prst="rect">
            <a:avLst/>
          </a:prstGeom>
        </p:spPr>
      </p:pic>
      <p:pic>
        <p:nvPicPr>
          <p:cNvPr id="23" name="Picture 22" descr="Chart, bar chart, histogram&#10;&#10;Description automatically generated">
            <a:extLst>
              <a:ext uri="{FF2B5EF4-FFF2-40B4-BE49-F238E27FC236}">
                <a16:creationId xmlns:a16="http://schemas.microsoft.com/office/drawing/2014/main" id="{5742E4C6-BC1B-B642-97D4-5AFE55DCCD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233" y="3751891"/>
            <a:ext cx="1799117" cy="138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94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857148" y="949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 runs, M=5 FOM = snr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3CD878B-668E-9C4D-9111-116332B0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6" y="574573"/>
            <a:ext cx="1830247" cy="1372686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384DFC23-66CD-EB44-BE0A-5977ABCA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315" y="3675897"/>
            <a:ext cx="1830247" cy="1372686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956E11E8-A103-B74E-85B7-CAB5B5ED5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36" y="3652041"/>
            <a:ext cx="1830247" cy="1372686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2E8D1020-B3A9-6C41-AE31-D6E781E5C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451" y="2187149"/>
            <a:ext cx="1830247" cy="1372686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9FF11FE3-195E-2842-93B9-803A8AB9C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315" y="2177304"/>
            <a:ext cx="1830247" cy="1372686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C7C8422F-C15B-A040-9255-5B75B11B1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437" y="2187149"/>
            <a:ext cx="1830247" cy="1372686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4216357A-38C1-1B43-BAA2-DA72A1EDDA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299" y="2187149"/>
            <a:ext cx="1830247" cy="1372686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6B9ED30C-5994-DE49-9336-BB2D6429B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0172" y="622365"/>
            <a:ext cx="1830247" cy="1372686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F75DF65E-A989-2A4E-9C6D-04A041BD85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0314" y="574573"/>
            <a:ext cx="1830247" cy="1372686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09AD2333-14A7-C546-A09B-508C0F3C79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0436" y="574573"/>
            <a:ext cx="1830247" cy="13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93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86575" y="885172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many runs?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16D5A-CC0D-AF45-BF28-F6495D7169BD}"/>
              </a:ext>
            </a:extLst>
          </p:cNvPr>
          <p:cNvSpPr txBox="1"/>
          <p:nvPr/>
        </p:nvSpPr>
        <p:spPr>
          <a:xfrm>
            <a:off x="642551" y="1371600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Google Shape;93;p18">
            <a:extLst>
              <a:ext uri="{FF2B5EF4-FFF2-40B4-BE49-F238E27FC236}">
                <a16:creationId xmlns:a16="http://schemas.microsoft.com/office/drawing/2014/main" id="{B47BC6FD-B2A2-5C4C-9B08-A301E4C38B87}"/>
              </a:ext>
            </a:extLst>
          </p:cNvPr>
          <p:cNvSpPr txBox="1">
            <a:spLocks/>
          </p:cNvSpPr>
          <p:nvPr/>
        </p:nvSpPr>
        <p:spPr>
          <a:xfrm>
            <a:off x="783771" y="1491343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GB" sz="2000" dirty="0"/>
              <a:t>Some metrics shown a behaviour like a gaussian only with 100 run.</a:t>
            </a:r>
          </a:p>
          <a:p>
            <a:pPr marL="0" indent="0">
              <a:buFont typeface="Ubuntu Light"/>
              <a:buNone/>
            </a:pPr>
            <a:endParaRPr lang="en-GB" sz="2000" dirty="0"/>
          </a:p>
          <a:p>
            <a:pPr marL="0" indent="0">
              <a:buFont typeface="Ubuntu Light"/>
              <a:buNone/>
            </a:pPr>
            <a:r>
              <a:rPr lang="en-GB" sz="2000" dirty="0"/>
              <a:t>What about 200 runs?</a:t>
            </a:r>
            <a:endParaRPr lang="en-GB" sz="1800" dirty="0"/>
          </a:p>
          <a:p>
            <a:pPr marL="0" indent="0">
              <a:buFont typeface="Ubuntu Light"/>
              <a:buNone/>
            </a:pPr>
            <a:endParaRPr lang="en-GB" sz="1800" dirty="0"/>
          </a:p>
          <a:p>
            <a:pPr marL="0" indent="0">
              <a:buFont typeface="Ubuntu Light"/>
              <a:buNone/>
            </a:pPr>
            <a:br>
              <a:rPr lang="en-GB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72984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857148" y="949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200 runs, M=10, FOM = snr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5" name="Picture 54" descr="Chart, bar chart, histogram&#10;&#10;Description automatically generated">
            <a:extLst>
              <a:ext uri="{FF2B5EF4-FFF2-40B4-BE49-F238E27FC236}">
                <a16:creationId xmlns:a16="http://schemas.microsoft.com/office/drawing/2014/main" id="{BFEE8D56-A080-F94E-A63C-48ABD157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42" y="3770946"/>
            <a:ext cx="1912469" cy="1434352"/>
          </a:xfrm>
          <a:prstGeom prst="rect">
            <a:avLst/>
          </a:prstGeom>
        </p:spPr>
      </p:pic>
      <p:pic>
        <p:nvPicPr>
          <p:cNvPr id="57" name="Picture 56" descr="Chart, bar chart, histogram&#10;&#10;Description automatically generated">
            <a:extLst>
              <a:ext uri="{FF2B5EF4-FFF2-40B4-BE49-F238E27FC236}">
                <a16:creationId xmlns:a16="http://schemas.microsoft.com/office/drawing/2014/main" id="{12DED064-08DB-CE4B-976E-A1D01542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77" y="3770946"/>
            <a:ext cx="1912469" cy="1434352"/>
          </a:xfrm>
          <a:prstGeom prst="rect">
            <a:avLst/>
          </a:prstGeom>
        </p:spPr>
      </p:pic>
      <p:pic>
        <p:nvPicPr>
          <p:cNvPr id="59" name="Picture 58" descr="Chart, histogram&#10;&#10;Description automatically generated">
            <a:extLst>
              <a:ext uri="{FF2B5EF4-FFF2-40B4-BE49-F238E27FC236}">
                <a16:creationId xmlns:a16="http://schemas.microsoft.com/office/drawing/2014/main" id="{82D26E9E-9B90-6642-9DBE-31BF939C3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605" y="2226856"/>
            <a:ext cx="1912469" cy="1434352"/>
          </a:xfrm>
          <a:prstGeom prst="rect">
            <a:avLst/>
          </a:prstGeom>
        </p:spPr>
      </p:pic>
      <p:pic>
        <p:nvPicPr>
          <p:cNvPr id="61" name="Picture 60" descr="Chart, histogram&#10;&#10;Description automatically generated">
            <a:extLst>
              <a:ext uri="{FF2B5EF4-FFF2-40B4-BE49-F238E27FC236}">
                <a16:creationId xmlns:a16="http://schemas.microsoft.com/office/drawing/2014/main" id="{EAFE7DA2-4EC0-6844-A26B-A705F90F7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342" y="2203638"/>
            <a:ext cx="1912469" cy="1434352"/>
          </a:xfrm>
          <a:prstGeom prst="rect">
            <a:avLst/>
          </a:prstGeom>
        </p:spPr>
      </p:pic>
      <p:pic>
        <p:nvPicPr>
          <p:cNvPr id="63" name="Picture 62" descr="Chart, histogram&#10;&#10;Description automatically generated">
            <a:extLst>
              <a:ext uri="{FF2B5EF4-FFF2-40B4-BE49-F238E27FC236}">
                <a16:creationId xmlns:a16="http://schemas.microsoft.com/office/drawing/2014/main" id="{452AFC64-0CD2-AD48-9DE0-AA726678E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078" y="2203638"/>
            <a:ext cx="1912469" cy="1434352"/>
          </a:xfrm>
          <a:prstGeom prst="rect">
            <a:avLst/>
          </a:prstGeom>
        </p:spPr>
      </p:pic>
      <p:pic>
        <p:nvPicPr>
          <p:cNvPr id="129" name="Picture 128" descr="Chart, histogram&#10;&#10;Description automatically generated">
            <a:extLst>
              <a:ext uri="{FF2B5EF4-FFF2-40B4-BE49-F238E27FC236}">
                <a16:creationId xmlns:a16="http://schemas.microsoft.com/office/drawing/2014/main" id="{BF4F48EB-A0BA-F640-9DBA-24C3610AE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53" y="2226856"/>
            <a:ext cx="1912469" cy="1434352"/>
          </a:xfrm>
          <a:prstGeom prst="rect">
            <a:avLst/>
          </a:prstGeom>
        </p:spPr>
      </p:pic>
      <p:pic>
        <p:nvPicPr>
          <p:cNvPr id="131" name="Picture 130" descr="Chart, histogram&#10;&#10;Description automatically generated">
            <a:extLst>
              <a:ext uri="{FF2B5EF4-FFF2-40B4-BE49-F238E27FC236}">
                <a16:creationId xmlns:a16="http://schemas.microsoft.com/office/drawing/2014/main" id="{C6A14716-719E-5F43-9988-6F18A8727B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605" y="698464"/>
            <a:ext cx="1912469" cy="1434352"/>
          </a:xfrm>
          <a:prstGeom prst="rect">
            <a:avLst/>
          </a:prstGeom>
        </p:spPr>
      </p:pic>
      <p:pic>
        <p:nvPicPr>
          <p:cNvPr id="133" name="Picture 132" descr="Chart, histogram&#10;&#10;Description automatically generated">
            <a:extLst>
              <a:ext uri="{FF2B5EF4-FFF2-40B4-BE49-F238E27FC236}">
                <a16:creationId xmlns:a16="http://schemas.microsoft.com/office/drawing/2014/main" id="{3517056E-E366-5A46-802E-3783CBB973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342" y="680679"/>
            <a:ext cx="1912469" cy="1434352"/>
          </a:xfrm>
          <a:prstGeom prst="rect">
            <a:avLst/>
          </a:prstGeom>
        </p:spPr>
      </p:pic>
      <p:pic>
        <p:nvPicPr>
          <p:cNvPr id="135" name="Picture 134" descr="Chart, histogram&#10;&#10;Description automatically generated">
            <a:extLst>
              <a:ext uri="{FF2B5EF4-FFF2-40B4-BE49-F238E27FC236}">
                <a16:creationId xmlns:a16="http://schemas.microsoft.com/office/drawing/2014/main" id="{5928BCAE-BB0B-8740-8894-A33ACAF0E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6079" y="655379"/>
            <a:ext cx="1912469" cy="1434352"/>
          </a:xfrm>
          <a:prstGeom prst="rect">
            <a:avLst/>
          </a:prstGeom>
        </p:spPr>
      </p:pic>
      <p:pic>
        <p:nvPicPr>
          <p:cNvPr id="137" name="Picture 136" descr="Chart, histogram&#10;&#10;Description automatically generated">
            <a:extLst>
              <a:ext uri="{FF2B5EF4-FFF2-40B4-BE49-F238E27FC236}">
                <a16:creationId xmlns:a16="http://schemas.microsoft.com/office/drawing/2014/main" id="{220D9051-6B6D-D44C-87C4-F0591CDEC6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53" y="655379"/>
            <a:ext cx="1912469" cy="143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96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86575" y="885172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many runs?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16D5A-CC0D-AF45-BF28-F6495D7169BD}"/>
              </a:ext>
            </a:extLst>
          </p:cNvPr>
          <p:cNvSpPr txBox="1"/>
          <p:nvPr/>
        </p:nvSpPr>
        <p:spPr>
          <a:xfrm>
            <a:off x="642551" y="1371600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Google Shape;93;p18">
            <a:extLst>
              <a:ext uri="{FF2B5EF4-FFF2-40B4-BE49-F238E27FC236}">
                <a16:creationId xmlns:a16="http://schemas.microsoft.com/office/drawing/2014/main" id="{B47BC6FD-B2A2-5C4C-9B08-A301E4C38B87}"/>
              </a:ext>
            </a:extLst>
          </p:cNvPr>
          <p:cNvSpPr txBox="1">
            <a:spLocks/>
          </p:cNvSpPr>
          <p:nvPr/>
        </p:nvSpPr>
        <p:spPr>
          <a:xfrm>
            <a:off x="783771" y="1491343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GB" sz="2000" dirty="0"/>
              <a:t>With 200 runs, gaussian do not changes too much, but, computation times doubles.</a:t>
            </a:r>
          </a:p>
          <a:p>
            <a:pPr marL="0" indent="0">
              <a:buFont typeface="Ubuntu Light"/>
              <a:buNone/>
            </a:pPr>
            <a:r>
              <a:rPr lang="en-GB" sz="2000" dirty="0"/>
              <a:t>So, for next analysis we will run 100 the simulation.</a:t>
            </a:r>
            <a:endParaRPr lang="en-GB" sz="1800" dirty="0"/>
          </a:p>
          <a:p>
            <a:pPr marL="0" indent="0">
              <a:buFont typeface="Ubuntu Light"/>
              <a:buNone/>
            </a:pPr>
            <a:endParaRPr lang="en-GB" sz="1800" dirty="0"/>
          </a:p>
          <a:p>
            <a:pPr marL="0" indent="0">
              <a:buFont typeface="Ubuntu Light"/>
              <a:buNone/>
            </a:pPr>
            <a:br>
              <a:rPr lang="en-GB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3087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86575" y="885172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dirty="0"/>
              <a:t>Parameters in simulation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16D5A-CC0D-AF45-BF28-F6495D7169BD}"/>
              </a:ext>
            </a:extLst>
          </p:cNvPr>
          <p:cNvSpPr txBox="1"/>
          <p:nvPr/>
        </p:nvSpPr>
        <p:spPr>
          <a:xfrm>
            <a:off x="642551" y="1371600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Google Shape;93;p18">
            <a:extLst>
              <a:ext uri="{FF2B5EF4-FFF2-40B4-BE49-F238E27FC236}">
                <a16:creationId xmlns:a16="http://schemas.microsoft.com/office/drawing/2014/main" id="{B47BC6FD-B2A2-5C4C-9B08-A301E4C38B87}"/>
              </a:ext>
            </a:extLst>
          </p:cNvPr>
          <p:cNvSpPr txBox="1">
            <a:spLocks/>
          </p:cNvSpPr>
          <p:nvPr/>
        </p:nvSpPr>
        <p:spPr>
          <a:xfrm>
            <a:off x="713161" y="1371600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GB" sz="2000" dirty="0"/>
              <a:t>In the simulation we have a lot of possibility:</a:t>
            </a:r>
          </a:p>
          <a:p>
            <a:pPr marL="0" indent="0">
              <a:buFont typeface="Ubuntu Light"/>
              <a:buNone/>
            </a:pPr>
            <a:r>
              <a:rPr lang="en-GB" sz="2000" dirty="0"/>
              <a:t>  - 2 network (full, not full)</a:t>
            </a:r>
          </a:p>
          <a:p>
            <a:pPr marL="0" indent="0">
              <a:buFont typeface="Ubuntu Light"/>
              <a:buNone/>
            </a:pPr>
            <a:r>
              <a:rPr lang="en-GB" sz="2000" dirty="0"/>
              <a:t>  - 3 transceivers (fixed rate, flex rate, </a:t>
            </a:r>
            <a:r>
              <a:rPr lang="en-GB" sz="2000" dirty="0" err="1"/>
              <a:t>shannon</a:t>
            </a:r>
            <a:r>
              <a:rPr lang="en-GB" sz="2000" dirty="0"/>
              <a:t>)</a:t>
            </a:r>
          </a:p>
          <a:p>
            <a:pPr marL="0" indent="0">
              <a:buFont typeface="Ubuntu Light"/>
              <a:buNone/>
            </a:pPr>
            <a:r>
              <a:rPr lang="en-GB" sz="2000" dirty="0"/>
              <a:t>  - 2 FOM (latency o SNR)</a:t>
            </a:r>
          </a:p>
          <a:p>
            <a:pPr marL="0" indent="0">
              <a:buFont typeface="Ubuntu Light"/>
              <a:buNone/>
            </a:pPr>
            <a:r>
              <a:rPr lang="en-GB" sz="2000" dirty="0"/>
              <a:t>12 simulation combination are possible, but not all will be presented, we will make evident the main difference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553377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Topology: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full network topology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Transceiver: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fixed rate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Number of run: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100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latency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21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Topology: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 full network topology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Transceiver: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fixed rate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Number of run: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100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latency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0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None/>
            </a:pP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254A86-7C3B-1048-A6FE-A4C2505C8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59"/>
          <a:stretch/>
        </p:blipFill>
        <p:spPr>
          <a:xfrm>
            <a:off x="948953" y="1917726"/>
            <a:ext cx="2267394" cy="271243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7528840-6A98-204D-8FD4-679C22296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36"/>
          <a:stretch/>
        </p:blipFill>
        <p:spPr>
          <a:xfrm>
            <a:off x="5629521" y="1917726"/>
            <a:ext cx="2422423" cy="21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15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159651" y="4417238"/>
            <a:ext cx="611296" cy="611296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6" name="Picture 85" descr="Chart, histogram&#10;&#10;Description automatically generated">
            <a:extLst>
              <a:ext uri="{FF2B5EF4-FFF2-40B4-BE49-F238E27FC236}">
                <a16:creationId xmlns:a16="http://schemas.microsoft.com/office/drawing/2014/main" id="{C341647C-CBAE-7E45-99CB-9859C6686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" y="195162"/>
            <a:ext cx="2048139" cy="1536104"/>
          </a:xfrm>
          <a:prstGeom prst="rect">
            <a:avLst/>
          </a:prstGeom>
        </p:spPr>
      </p:pic>
      <p:pic>
        <p:nvPicPr>
          <p:cNvPr id="88" name="Picture 87" descr="Chart, bar chart, histogram&#10;&#10;Description automatically generated">
            <a:extLst>
              <a:ext uri="{FF2B5EF4-FFF2-40B4-BE49-F238E27FC236}">
                <a16:creationId xmlns:a16="http://schemas.microsoft.com/office/drawing/2014/main" id="{655E1E69-4381-7849-965C-A31C6070A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369" y="3721443"/>
            <a:ext cx="2048139" cy="1536104"/>
          </a:xfrm>
          <a:prstGeom prst="rect">
            <a:avLst/>
          </a:prstGeom>
        </p:spPr>
      </p:pic>
      <p:pic>
        <p:nvPicPr>
          <p:cNvPr id="90" name="Picture 89" descr="Chart, bar chart, histogram&#10;&#10;Description automatically generated">
            <a:extLst>
              <a:ext uri="{FF2B5EF4-FFF2-40B4-BE49-F238E27FC236}">
                <a16:creationId xmlns:a16="http://schemas.microsoft.com/office/drawing/2014/main" id="{7B6BE225-99B3-ED45-AB2A-BE936B2A6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118" y="3721444"/>
            <a:ext cx="2048139" cy="1536104"/>
          </a:xfrm>
          <a:prstGeom prst="rect">
            <a:avLst/>
          </a:prstGeom>
        </p:spPr>
      </p:pic>
      <p:pic>
        <p:nvPicPr>
          <p:cNvPr id="92" name="Picture 91" descr="Chart, histogram&#10;&#10;Description automatically generated">
            <a:extLst>
              <a:ext uri="{FF2B5EF4-FFF2-40B4-BE49-F238E27FC236}">
                <a16:creationId xmlns:a16="http://schemas.microsoft.com/office/drawing/2014/main" id="{90653404-B726-4F42-BE8F-208FC3548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475" y="1983669"/>
            <a:ext cx="2048139" cy="1536104"/>
          </a:xfrm>
          <a:prstGeom prst="rect">
            <a:avLst/>
          </a:prstGeom>
        </p:spPr>
      </p:pic>
      <p:pic>
        <p:nvPicPr>
          <p:cNvPr id="94" name="Picture 93" descr="Chart, histogram&#10;&#10;Description automatically generated">
            <a:extLst>
              <a:ext uri="{FF2B5EF4-FFF2-40B4-BE49-F238E27FC236}">
                <a16:creationId xmlns:a16="http://schemas.microsoft.com/office/drawing/2014/main" id="{DEB566BC-3A77-7944-BA19-27E62F8A8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369" y="1983669"/>
            <a:ext cx="2048139" cy="1536104"/>
          </a:xfrm>
          <a:prstGeom prst="rect">
            <a:avLst/>
          </a:prstGeom>
        </p:spPr>
      </p:pic>
      <p:pic>
        <p:nvPicPr>
          <p:cNvPr id="96" name="Picture 95" descr="Chart, histogram&#10;&#10;Description automatically generated">
            <a:extLst>
              <a:ext uri="{FF2B5EF4-FFF2-40B4-BE49-F238E27FC236}">
                <a16:creationId xmlns:a16="http://schemas.microsoft.com/office/drawing/2014/main" id="{0EBA6F7E-0467-BB40-8DD9-28BDC011F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18" y="1983670"/>
            <a:ext cx="2048139" cy="1536104"/>
          </a:xfrm>
          <a:prstGeom prst="rect">
            <a:avLst/>
          </a:prstGeom>
        </p:spPr>
      </p:pic>
      <p:pic>
        <p:nvPicPr>
          <p:cNvPr id="98" name="Picture 97" descr="Chart&#10;&#10;Description automatically generated">
            <a:extLst>
              <a:ext uri="{FF2B5EF4-FFF2-40B4-BE49-F238E27FC236}">
                <a16:creationId xmlns:a16="http://schemas.microsoft.com/office/drawing/2014/main" id="{81ED9586-C2FC-1B4B-9D89-E2D4B9A573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09" y="1983669"/>
            <a:ext cx="2048139" cy="1536104"/>
          </a:xfrm>
          <a:prstGeom prst="rect">
            <a:avLst/>
          </a:prstGeom>
        </p:spPr>
      </p:pic>
      <p:pic>
        <p:nvPicPr>
          <p:cNvPr id="100" name="Picture 99" descr="Chart, histogram&#10;&#10;Description automatically generated">
            <a:extLst>
              <a:ext uri="{FF2B5EF4-FFF2-40B4-BE49-F238E27FC236}">
                <a16:creationId xmlns:a16="http://schemas.microsoft.com/office/drawing/2014/main" id="{E58058E9-6599-4046-801A-6ACAD1BAF3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0475" y="195161"/>
            <a:ext cx="2048139" cy="1536104"/>
          </a:xfrm>
          <a:prstGeom prst="rect">
            <a:avLst/>
          </a:prstGeom>
        </p:spPr>
      </p:pic>
      <p:pic>
        <p:nvPicPr>
          <p:cNvPr id="102" name="Picture 101" descr="Chart, histogram&#10;&#10;Description automatically generated">
            <a:extLst>
              <a:ext uri="{FF2B5EF4-FFF2-40B4-BE49-F238E27FC236}">
                <a16:creationId xmlns:a16="http://schemas.microsoft.com/office/drawing/2014/main" id="{A08F0CD6-9B59-6342-8770-A00D096570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369" y="195161"/>
            <a:ext cx="2048139" cy="1536104"/>
          </a:xfrm>
          <a:prstGeom prst="rect">
            <a:avLst/>
          </a:prstGeom>
        </p:spPr>
      </p:pic>
      <p:pic>
        <p:nvPicPr>
          <p:cNvPr id="104" name="Picture 103" descr="Chart, histogram&#10;&#10;Description automatically generated">
            <a:extLst>
              <a:ext uri="{FF2B5EF4-FFF2-40B4-BE49-F238E27FC236}">
                <a16:creationId xmlns:a16="http://schemas.microsoft.com/office/drawing/2014/main" id="{D6D1942B-806D-9E40-A08D-D518F28C5A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6118" y="195161"/>
            <a:ext cx="2048139" cy="15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68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3CD5F1-2195-0D46-BE3D-58105D29C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11" y="2794955"/>
            <a:ext cx="2731149" cy="192793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1C6330B-F667-0842-BE9A-AD84A1A14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111" y="1819544"/>
            <a:ext cx="2731149" cy="97541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3AE8D22-C5DF-EA4F-ABA4-CDF0C44FB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77" y="1822596"/>
            <a:ext cx="2339455" cy="2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12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159651" y="4417238"/>
            <a:ext cx="611296" cy="611296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CF0C3282-4F9C-CA4F-B4D6-6D80BEA4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65" y="250200"/>
            <a:ext cx="1986267" cy="1489700"/>
          </a:xfrm>
          <a:prstGeom prst="rect">
            <a:avLst/>
          </a:prstGeom>
        </p:spPr>
      </p:pic>
      <p:pic>
        <p:nvPicPr>
          <p:cNvPr id="30" name="Picture 29" descr="Chart, bar chart, histogram&#10;&#10;Description automatically generated">
            <a:extLst>
              <a:ext uri="{FF2B5EF4-FFF2-40B4-BE49-F238E27FC236}">
                <a16:creationId xmlns:a16="http://schemas.microsoft.com/office/drawing/2014/main" id="{D52DDADD-4C62-CA40-AA9B-CE4C8D3CE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597" y="3643783"/>
            <a:ext cx="1986267" cy="1489700"/>
          </a:xfrm>
          <a:prstGeom prst="rect">
            <a:avLst/>
          </a:prstGeom>
        </p:spPr>
      </p:pic>
      <p:pic>
        <p:nvPicPr>
          <p:cNvPr id="32" name="Picture 31" descr="Chart, bar chart, histogram&#10;&#10;Description automatically generated">
            <a:extLst>
              <a:ext uri="{FF2B5EF4-FFF2-40B4-BE49-F238E27FC236}">
                <a16:creationId xmlns:a16="http://schemas.microsoft.com/office/drawing/2014/main" id="{37720683-CD32-8945-82FE-97C4900EE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267" y="3643783"/>
            <a:ext cx="1986267" cy="1489700"/>
          </a:xfrm>
          <a:prstGeom prst="rect">
            <a:avLst/>
          </a:prstGeom>
        </p:spPr>
      </p:pic>
      <p:pic>
        <p:nvPicPr>
          <p:cNvPr id="34" name="Picture 33" descr="Chart, histogram&#10;&#10;Description automatically generated">
            <a:extLst>
              <a:ext uri="{FF2B5EF4-FFF2-40B4-BE49-F238E27FC236}">
                <a16:creationId xmlns:a16="http://schemas.microsoft.com/office/drawing/2014/main" id="{E44A838C-E7A1-8F42-8990-D5A3904AF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926" y="2034800"/>
            <a:ext cx="1986267" cy="1489700"/>
          </a:xfrm>
          <a:prstGeom prst="rect">
            <a:avLst/>
          </a:prstGeom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95A57BA7-0C46-9349-8B30-6D5E1E058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598" y="1986500"/>
            <a:ext cx="1986267" cy="1489700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8B8D3B28-751C-414E-B9B6-9E2B30B318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5268" y="1961533"/>
            <a:ext cx="1986267" cy="1489700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72C832EF-B97B-4D47-9AC1-6BFC70A47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465" y="1952150"/>
            <a:ext cx="1986267" cy="1489700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65566991-EC3A-1544-9233-4C52CC8EAE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1927" y="250200"/>
            <a:ext cx="1986267" cy="1489700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4A1D9E56-F069-C943-A9F1-38D955208B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3598" y="250200"/>
            <a:ext cx="1986267" cy="1489700"/>
          </a:xfrm>
          <a:prstGeom prst="rect">
            <a:avLst/>
          </a:prstGeom>
        </p:spPr>
      </p:pic>
      <p:pic>
        <p:nvPicPr>
          <p:cNvPr id="47" name="Picture 46" descr="Chart, histogram&#10;&#10;Description automatically generated">
            <a:extLst>
              <a:ext uri="{FF2B5EF4-FFF2-40B4-BE49-F238E27FC236}">
                <a16:creationId xmlns:a16="http://schemas.microsoft.com/office/drawing/2014/main" id="{5DC94E74-6186-344C-872A-DA863ED9B1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5269" y="250200"/>
            <a:ext cx="1986267" cy="1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23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271191" y="954718"/>
            <a:ext cx="926925" cy="926925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31995" y="531264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3600" dirty="0"/>
              <a:t>Simulation difference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None/>
            </a:pP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211;p28">
            <a:extLst>
              <a:ext uri="{FF2B5EF4-FFF2-40B4-BE49-F238E27FC236}">
                <a16:creationId xmlns:a16="http://schemas.microsoft.com/office/drawing/2014/main" id="{F6D0D2ED-08ED-6946-B0A9-6EC0694A7282}"/>
              </a:ext>
            </a:extLst>
          </p:cNvPr>
          <p:cNvSpPr/>
          <p:nvPr/>
        </p:nvSpPr>
        <p:spPr>
          <a:xfrm>
            <a:off x="3146416" y="954718"/>
            <a:ext cx="926925" cy="926925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254A86-7C3B-1048-A6FE-A4C2505C8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59"/>
          <a:stretch/>
        </p:blipFill>
        <p:spPr>
          <a:xfrm>
            <a:off x="948465" y="1458405"/>
            <a:ext cx="2142572" cy="256311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C97315D-586D-E748-A94F-D0D992504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311" y="1458405"/>
            <a:ext cx="2148639" cy="2556881"/>
          </a:xfrm>
          <a:prstGeom prst="rect">
            <a:avLst/>
          </a:prstGeom>
        </p:spPr>
      </p:pic>
      <p:sp>
        <p:nvSpPr>
          <p:cNvPr id="12" name="Google Shape;93;p18">
            <a:extLst>
              <a:ext uri="{FF2B5EF4-FFF2-40B4-BE49-F238E27FC236}">
                <a16:creationId xmlns:a16="http://schemas.microsoft.com/office/drawing/2014/main" id="{2F0FE848-9107-424E-A6D8-E8A7D2ACC326}"/>
              </a:ext>
            </a:extLst>
          </p:cNvPr>
          <p:cNvSpPr txBox="1">
            <a:spLocks/>
          </p:cNvSpPr>
          <p:nvPr/>
        </p:nvSpPr>
        <p:spPr>
          <a:xfrm>
            <a:off x="6074339" y="1481541"/>
            <a:ext cx="2402406" cy="267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Less blocking event in full topology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More bitrate allocated in full topology</a:t>
            </a:r>
          </a:p>
          <a:p>
            <a:pPr marL="342900" indent="-342900">
              <a:buFont typeface="Wingdings" pitchFamily="2" charset="2"/>
              <a:buChar char="v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660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Topology: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full network topology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Transceiver: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fixed rate</a:t>
            </a:r>
            <a:endParaRPr lang="en-GB" sz="2000" b="1" u="sng" dirty="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2000" b="1" u="sng" dirty="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Number of run: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100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latency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14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Topology: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full network topology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Transceiver: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flex rate</a:t>
            </a:r>
            <a:endParaRPr lang="en-GB" sz="2000" b="1" u="sng" dirty="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2000" b="1" u="sng" dirty="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Number of run: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100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latency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2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it-IT" dirty="0"/>
              <a:t>Read </a:t>
            </a:r>
            <a:r>
              <a:rPr lang="it-IT" dirty="0" err="1"/>
              <a:t>topology</a:t>
            </a:r>
            <a:r>
              <a:rPr lang="it-IT" dirty="0"/>
              <a:t> from file</a:t>
            </a:r>
            <a:endParaRPr dirty="0"/>
          </a:p>
          <a:p>
            <a:pPr lvl="0">
              <a:spcBef>
                <a:spcPts val="0"/>
              </a:spcBef>
            </a:pPr>
            <a:r>
              <a:rPr lang="it-IT" dirty="0" err="1"/>
              <a:t>Instantiate</a:t>
            </a:r>
            <a:r>
              <a:rPr lang="it-IT" dirty="0"/>
              <a:t> network and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matrix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simulation</a:t>
            </a:r>
            <a:r>
              <a:rPr lang="it-IT" dirty="0"/>
              <a:t> and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 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54E356-4D23-F041-B3A6-97C37299A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22" y="2969509"/>
            <a:ext cx="3631078" cy="1157221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0336529-EFC7-ED47-A338-C0E91FF5E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40" y="2968702"/>
            <a:ext cx="3443068" cy="127988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561F0D7-272C-D346-9DB5-A6A5077E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477" y="1819544"/>
            <a:ext cx="1972616" cy="193675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EA47B77-7BA8-7542-B608-CF90EFC67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71" y="1819544"/>
            <a:ext cx="2209946" cy="25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67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159651" y="4417238"/>
            <a:ext cx="611296" cy="611296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65B49FA-4B0B-0044-BFE6-5161A33E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1" y="114966"/>
            <a:ext cx="2104584" cy="1578438"/>
          </a:xfrm>
          <a:prstGeom prst="rect">
            <a:avLst/>
          </a:prstGeom>
        </p:spPr>
      </p:pic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AC9373B3-BEF0-514F-9804-C80E1EAE2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83" y="3573561"/>
            <a:ext cx="2104584" cy="1578438"/>
          </a:xfrm>
          <a:prstGeom prst="rect">
            <a:avLst/>
          </a:prstGeom>
        </p:spPr>
      </p:pic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4595811E-086C-BC43-9C89-ECA0BBE7B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367" y="3573561"/>
            <a:ext cx="2104584" cy="157843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6E12C3D-5A92-C94C-A1F9-D26B18666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799" y="1892422"/>
            <a:ext cx="2104584" cy="15784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895D1AC6-9EC0-D14F-B046-EE62CDD69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083" y="1892422"/>
            <a:ext cx="2104584" cy="1578438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341ED02F-2527-B34F-9579-2DC7BE11F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3367" y="1892422"/>
            <a:ext cx="2104584" cy="1578438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8153D21-EADF-684C-90C4-5C7707C1C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651" y="1892422"/>
            <a:ext cx="2104584" cy="1578438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20010241-B1AD-CF47-8D91-05F442591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0799" y="114966"/>
            <a:ext cx="2104584" cy="1578438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F7A316DA-04D8-9740-B566-5A4F2CD52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7083" y="114966"/>
            <a:ext cx="2104584" cy="157843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B19D4A32-144F-D44C-B8F9-8DC5FFA8A3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3367" y="122376"/>
            <a:ext cx="2104584" cy="15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7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22A4DA0-2E48-EE4A-9EFC-33E90DE8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39" y="1896534"/>
            <a:ext cx="2192042" cy="206898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A15E398-1C4C-3E43-9AAE-74A4912E3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03" y="1819544"/>
            <a:ext cx="2192042" cy="25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11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159651" y="4417238"/>
            <a:ext cx="611296" cy="611296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2800FAE-E6F5-044F-A257-424F3944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2" y="165881"/>
            <a:ext cx="2105088" cy="1578816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5BA8F61E-DBF8-8E4E-8018-6C81E1D7E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231" y="3689867"/>
            <a:ext cx="2105088" cy="1578816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AEB36C30-2178-F34B-A099-535FF8C81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231" y="3689867"/>
            <a:ext cx="2105088" cy="1578816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BE82F48F-8078-4A47-AA95-3513D0350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660" y="1975198"/>
            <a:ext cx="2105088" cy="1578816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ACC5971C-253C-2C4A-9844-287FD61A8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231" y="1975198"/>
            <a:ext cx="2105088" cy="1578816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1B6AF0ED-9FF4-DC4F-B52A-0A4735FDC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0231" y="1975198"/>
            <a:ext cx="2105088" cy="1578816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EE41F846-717A-7C44-9864-CE83589C3F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802" y="1988096"/>
            <a:ext cx="2105088" cy="1578816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3AA077F0-1720-014D-BD47-3F4942322E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0660" y="173781"/>
            <a:ext cx="2105088" cy="1578816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E28E11C2-9F74-0F4B-A776-0D9D345AC0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5231" y="173781"/>
            <a:ext cx="2105088" cy="1578816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8F419D0C-3DD3-0E48-80F2-F6B7CB30B0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0231" y="165881"/>
            <a:ext cx="2105088" cy="1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45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200306" y="574954"/>
            <a:ext cx="456239" cy="42767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8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169341" y="545691"/>
            <a:ext cx="5849564" cy="42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3600" dirty="0"/>
              <a:t>Simulation difference</a:t>
            </a:r>
          </a:p>
        </p:txBody>
      </p:sp>
      <p:sp>
        <p:nvSpPr>
          <p:cNvPr id="12" name="Google Shape;93;p18">
            <a:extLst>
              <a:ext uri="{FF2B5EF4-FFF2-40B4-BE49-F238E27FC236}">
                <a16:creationId xmlns:a16="http://schemas.microsoft.com/office/drawing/2014/main" id="{2F0FE848-9107-424E-A6D8-E8A7D2ACC326}"/>
              </a:ext>
            </a:extLst>
          </p:cNvPr>
          <p:cNvSpPr txBox="1">
            <a:spLocks/>
          </p:cNvSpPr>
          <p:nvPr/>
        </p:nvSpPr>
        <p:spPr>
          <a:xfrm>
            <a:off x="2169593" y="1506521"/>
            <a:ext cx="4569873" cy="267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None/>
            </a:pPr>
            <a:r>
              <a:rPr lang="en-GB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Flex Rate: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High bitrate allocated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Less blocking events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High capacity in links</a:t>
            </a:r>
          </a:p>
          <a:p>
            <a:pPr marL="342900" indent="-342900">
              <a:buFont typeface="Wingdings" pitchFamily="2" charset="2"/>
              <a:buChar char="v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A507F12-1BD7-624F-8093-02B20D16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5" y="3193440"/>
            <a:ext cx="1875905" cy="1841798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064A859-DE3B-FB49-A252-87BE6FD8F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84" y="1029161"/>
            <a:ext cx="1875906" cy="2181286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98B8D76-CCBD-E14F-8FAD-6A772F19C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952" y="3232323"/>
            <a:ext cx="1875906" cy="1770592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59706BD6-47BC-BC4B-9E51-187094DDC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952" y="1025961"/>
            <a:ext cx="1875906" cy="2223296"/>
          </a:xfrm>
          <a:prstGeom prst="rect">
            <a:avLst/>
          </a:prstGeom>
        </p:spPr>
      </p:pic>
      <p:pic>
        <p:nvPicPr>
          <p:cNvPr id="4" name="Picture 3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D9DEF995-166A-8643-8BFF-476B653CA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1521" y="2792566"/>
            <a:ext cx="3923146" cy="2129145"/>
          </a:xfrm>
          <a:prstGeom prst="rect">
            <a:avLst/>
          </a:prstGeom>
        </p:spPr>
      </p:pic>
      <p:sp>
        <p:nvSpPr>
          <p:cNvPr id="17" name="Google Shape;211;p28">
            <a:extLst>
              <a:ext uri="{FF2B5EF4-FFF2-40B4-BE49-F238E27FC236}">
                <a16:creationId xmlns:a16="http://schemas.microsoft.com/office/drawing/2014/main" id="{415C845A-37E6-0740-9046-1FCC538CB23D}"/>
              </a:ext>
            </a:extLst>
          </p:cNvPr>
          <p:cNvSpPr/>
          <p:nvPr/>
        </p:nvSpPr>
        <p:spPr>
          <a:xfrm>
            <a:off x="8500619" y="568129"/>
            <a:ext cx="456239" cy="42767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sz="8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105475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1464000" y="2077571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Monte Carlo Analysis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D1994-A1F6-8941-8424-2C8E82FD0D9B}"/>
              </a:ext>
            </a:extLst>
          </p:cNvPr>
          <p:cNvSpPr txBox="1"/>
          <p:nvPr/>
        </p:nvSpPr>
        <p:spPr>
          <a:xfrm>
            <a:off x="3359168" y="3065929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232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80267" y="604371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D1994-A1F6-8941-8424-2C8E82FD0D9B}"/>
              </a:ext>
            </a:extLst>
          </p:cNvPr>
          <p:cNvSpPr txBox="1"/>
          <p:nvPr/>
        </p:nvSpPr>
        <p:spPr>
          <a:xfrm>
            <a:off x="618067" y="1312333"/>
            <a:ext cx="79078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Ubuntu" panose="020B0504030602030204" pitchFamily="34" charset="0"/>
              </a:rPr>
              <a:t>In this simulation traffic matrix changes among the different runs.</a:t>
            </a: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4AA622D-75FC-D740-B921-55BFC118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" y="1930395"/>
            <a:ext cx="2616200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9713A-7A66-A041-817D-642076F820F0}"/>
              </a:ext>
            </a:extLst>
          </p:cNvPr>
          <p:cNvSpPr txBox="1"/>
          <p:nvPr/>
        </p:nvSpPr>
        <p:spPr>
          <a:xfrm>
            <a:off x="3263900" y="2123008"/>
            <a:ext cx="5516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Ubuntu" panose="020B0504030602030204" pitchFamily="34" charset="0"/>
              </a:rPr>
              <a:t>This is a basic matrix which is multiplied for M, where:</a:t>
            </a: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Ubuntu" panose="020B0504030602030204" pitchFamily="34" charset="0"/>
              </a:rPr>
              <a:t>1</a:t>
            </a:r>
            <a:r>
              <a:rPr lang="en-IT" sz="2400" b="1" dirty="0">
                <a:solidFill>
                  <a:schemeClr val="bg1"/>
                </a:solidFill>
              </a:rPr>
              <a:t>≤</a:t>
            </a:r>
            <a:r>
              <a:rPr lang="en-GB" sz="2400" b="1" dirty="0">
                <a:solidFill>
                  <a:schemeClr val="bg1"/>
                </a:solidFill>
                <a:latin typeface="Ubuntu" panose="020B0504030602030204" pitchFamily="34" charset="0"/>
              </a:rPr>
              <a:t> M </a:t>
            </a:r>
            <a:r>
              <a:rPr lang="en-IT" sz="2400" b="1" dirty="0">
                <a:solidFill>
                  <a:schemeClr val="bg1"/>
                </a:solidFill>
              </a:rPr>
              <a:t>≤ 50</a:t>
            </a:r>
            <a:endParaRPr lang="en-GB" sz="2400" b="1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E7965-13B9-B449-B640-9EBC117927C1}"/>
              </a:ext>
            </a:extLst>
          </p:cNvPr>
          <p:cNvSpPr txBox="1"/>
          <p:nvPr/>
        </p:nvSpPr>
        <p:spPr>
          <a:xfrm>
            <a:off x="618067" y="3617380"/>
            <a:ext cx="79078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Ubuntu" panose="020B0504030602030204" pitchFamily="34" charset="0"/>
              </a:rPr>
              <a:t>This simulation will give us the possibility to understand the saturation point, and what we can do to allocate more connection before the network will saturate </a:t>
            </a: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417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80267" y="604371"/>
            <a:ext cx="79594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 – </a:t>
            </a:r>
            <a:r>
              <a:rPr lang="en-GB" sz="2800" dirty="0">
                <a:solidFill>
                  <a:schemeClr val="bg1"/>
                </a:solidFill>
                <a:latin typeface="Ubuntu" panose="020B0504030602030204" pitchFamily="34" charset="0"/>
              </a:rPr>
              <a:t>fixed rate</a:t>
            </a:r>
            <a:endParaRPr dirty="0"/>
          </a:p>
        </p:txBody>
      </p:sp>
      <p:pic>
        <p:nvPicPr>
          <p:cNvPr id="17" name="Picture 16" descr="Chart, bar chart, histogram&#10;&#10;Description automatically generated">
            <a:extLst>
              <a:ext uri="{FF2B5EF4-FFF2-40B4-BE49-F238E27FC236}">
                <a16:creationId xmlns:a16="http://schemas.microsoft.com/office/drawing/2014/main" id="{E9407AF7-3F58-F649-86B5-07EFF6B9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45" y="1404422"/>
            <a:ext cx="2337825" cy="1753369"/>
          </a:xfrm>
          <a:prstGeom prst="rect">
            <a:avLst/>
          </a:prstGeom>
        </p:spPr>
      </p:pic>
      <p:pic>
        <p:nvPicPr>
          <p:cNvPr id="19" name="Picture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B2F91077-5BB2-3A45-8984-8F5CABC2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045" y="3285066"/>
            <a:ext cx="2405928" cy="1804446"/>
          </a:xfrm>
          <a:prstGeom prst="rect">
            <a:avLst/>
          </a:prstGeom>
        </p:spPr>
      </p:pic>
      <p:pic>
        <p:nvPicPr>
          <p:cNvPr id="21" name="Picture 20" descr="Chart, bar chart, histogram&#10;&#10;Description automatically generated">
            <a:extLst>
              <a:ext uri="{FF2B5EF4-FFF2-40B4-BE49-F238E27FC236}">
                <a16:creationId xmlns:a16="http://schemas.microsoft.com/office/drawing/2014/main" id="{8C2EFC8D-A776-1C42-9E93-CF33369F8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62" y="1404421"/>
            <a:ext cx="2337825" cy="1753369"/>
          </a:xfrm>
          <a:prstGeom prst="rect">
            <a:avLst/>
          </a:prstGeom>
        </p:spPr>
      </p:pic>
      <p:pic>
        <p:nvPicPr>
          <p:cNvPr id="23" name="Picture 22" descr="Chart, bar chart, histogram&#10;&#10;Description automatically generated">
            <a:extLst>
              <a:ext uri="{FF2B5EF4-FFF2-40B4-BE49-F238E27FC236}">
                <a16:creationId xmlns:a16="http://schemas.microsoft.com/office/drawing/2014/main" id="{723BECA6-D1F8-3D45-AFC4-AF5F1E684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462" y="3301456"/>
            <a:ext cx="2337825" cy="1753369"/>
          </a:xfrm>
          <a:prstGeom prst="rect">
            <a:avLst/>
          </a:prstGeom>
        </p:spPr>
      </p:pic>
      <p:pic>
        <p:nvPicPr>
          <p:cNvPr id="25" name="Picture 24" descr="Chart, bar chart, histogram&#10;&#10;Description automatically generated">
            <a:extLst>
              <a:ext uri="{FF2B5EF4-FFF2-40B4-BE49-F238E27FC236}">
                <a16:creationId xmlns:a16="http://schemas.microsoft.com/office/drawing/2014/main" id="{D331E4D5-5475-7547-91A5-DC52541E0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730" y="1404420"/>
            <a:ext cx="2337825" cy="1753369"/>
          </a:xfrm>
          <a:prstGeom prst="rect">
            <a:avLst/>
          </a:prstGeom>
        </p:spPr>
      </p:pic>
      <p:pic>
        <p:nvPicPr>
          <p:cNvPr id="27" name="Picture 26" descr="Chart, bar chart&#10;&#10;Description automatically generated">
            <a:extLst>
              <a:ext uri="{FF2B5EF4-FFF2-40B4-BE49-F238E27FC236}">
                <a16:creationId xmlns:a16="http://schemas.microsoft.com/office/drawing/2014/main" id="{DF581E8B-28F4-4D41-A11B-D1AD43E1AB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7776" y="3301555"/>
            <a:ext cx="2337693" cy="1753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F6AE3-B607-664A-B398-5948EC293B99}"/>
              </a:ext>
            </a:extLst>
          </p:cNvPr>
          <p:cNvSpPr txBox="1"/>
          <p:nvPr/>
        </p:nvSpPr>
        <p:spPr>
          <a:xfrm>
            <a:off x="98086" y="2167466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Full topology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EBBB-D8CA-7E48-A300-ADC44330FDB5}"/>
              </a:ext>
            </a:extLst>
          </p:cNvPr>
          <p:cNvSpPr txBox="1"/>
          <p:nvPr/>
        </p:nvSpPr>
        <p:spPr>
          <a:xfrm>
            <a:off x="98086" y="366968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Not Full topology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764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80267" y="604371"/>
            <a:ext cx="79594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 – </a:t>
            </a:r>
            <a:r>
              <a:rPr lang="en-GB" sz="2800" dirty="0">
                <a:solidFill>
                  <a:schemeClr val="bg1"/>
                </a:solidFill>
                <a:latin typeface="Ubuntu" panose="020B0504030602030204" pitchFamily="34" charset="0"/>
              </a:rPr>
              <a:t>flex rate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F6AE3-B607-664A-B398-5948EC293B99}"/>
              </a:ext>
            </a:extLst>
          </p:cNvPr>
          <p:cNvSpPr txBox="1"/>
          <p:nvPr/>
        </p:nvSpPr>
        <p:spPr>
          <a:xfrm>
            <a:off x="98086" y="2167466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Full topology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EBBB-D8CA-7E48-A300-ADC44330FDB5}"/>
              </a:ext>
            </a:extLst>
          </p:cNvPr>
          <p:cNvSpPr txBox="1"/>
          <p:nvPr/>
        </p:nvSpPr>
        <p:spPr>
          <a:xfrm>
            <a:off x="98086" y="366968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Not Full topology</a:t>
            </a:r>
          </a:p>
          <a:p>
            <a:endParaRPr lang="en-GB" dirty="0"/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A9708CB7-2945-014D-B11D-971B68C7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382183"/>
            <a:ext cx="2223911" cy="1667933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9484E784-3E10-AF42-AC4E-B40DE628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3168509"/>
            <a:ext cx="2223911" cy="1667933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AC9A991F-B6AD-9446-9190-6A79065CA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1382183"/>
            <a:ext cx="2223911" cy="1667933"/>
          </a:xfrm>
          <a:prstGeom prst="rect">
            <a:avLst/>
          </a:prstGeom>
        </p:spPr>
      </p:pic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8E5F0081-D039-3447-83E8-919BA80C8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3168509"/>
            <a:ext cx="2223910" cy="1667933"/>
          </a:xfrm>
          <a:prstGeom prst="rect">
            <a:avLst/>
          </a:prstGeom>
        </p:spPr>
      </p:pic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F73C4A90-A7D5-0D4B-961F-48E83E2AC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124" y="1382183"/>
            <a:ext cx="2174616" cy="1630962"/>
          </a:xfrm>
          <a:prstGeom prst="rect">
            <a:avLst/>
          </a:prstGeom>
        </p:spPr>
      </p:pic>
      <p:pic>
        <p:nvPicPr>
          <p:cNvPr id="15" name="Picture 14" descr="Chart, bar chart, histogram&#10;&#10;Description automatically generated">
            <a:extLst>
              <a:ext uri="{FF2B5EF4-FFF2-40B4-BE49-F238E27FC236}">
                <a16:creationId xmlns:a16="http://schemas.microsoft.com/office/drawing/2014/main" id="{D9F2A77E-7A36-014D-B9DF-2BC8120BAD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124" y="3168509"/>
            <a:ext cx="2174616" cy="16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84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71801" y="429949"/>
            <a:ext cx="79594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F6AE3-B607-664A-B398-5948EC293B99}"/>
              </a:ext>
            </a:extLst>
          </p:cNvPr>
          <p:cNvSpPr txBox="1"/>
          <p:nvPr/>
        </p:nvSpPr>
        <p:spPr>
          <a:xfrm>
            <a:off x="98086" y="2472266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Full topology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EBBB-D8CA-7E48-A300-ADC44330FDB5}"/>
              </a:ext>
            </a:extLst>
          </p:cNvPr>
          <p:cNvSpPr txBox="1"/>
          <p:nvPr/>
        </p:nvSpPr>
        <p:spPr>
          <a:xfrm>
            <a:off x="98086" y="389828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Not Full topology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E7B63-FD54-554D-8EE5-250B7709C855}"/>
              </a:ext>
            </a:extLst>
          </p:cNvPr>
          <p:cNvSpPr txBox="1"/>
          <p:nvPr/>
        </p:nvSpPr>
        <p:spPr>
          <a:xfrm>
            <a:off x="2522841" y="108637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fixed</a:t>
            </a:r>
          </a:p>
        </p:txBody>
      </p:sp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9D895C2C-A974-2C49-83AD-C43E5DE2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7" y="3341454"/>
            <a:ext cx="2299201" cy="1724401"/>
          </a:xfrm>
          <a:prstGeom prst="rect">
            <a:avLst/>
          </a:prstGeom>
        </p:spPr>
      </p:pic>
      <p:pic>
        <p:nvPicPr>
          <p:cNvPr id="18" name="Picture 17" descr="Chart, bar chart, histogram&#10;&#10;Description automatically generated">
            <a:extLst>
              <a:ext uri="{FF2B5EF4-FFF2-40B4-BE49-F238E27FC236}">
                <a16:creationId xmlns:a16="http://schemas.microsoft.com/office/drawing/2014/main" id="{BBC50EE9-053B-874A-9737-6E044BB2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7" y="1510391"/>
            <a:ext cx="2299201" cy="1724401"/>
          </a:xfrm>
          <a:prstGeom prst="rect">
            <a:avLst/>
          </a:prstGeom>
        </p:spPr>
      </p:pic>
      <p:pic>
        <p:nvPicPr>
          <p:cNvPr id="20" name="Picture 19" descr="Chart, bar chart, histogram&#10;&#10;Description automatically generated">
            <a:extLst>
              <a:ext uri="{FF2B5EF4-FFF2-40B4-BE49-F238E27FC236}">
                <a16:creationId xmlns:a16="http://schemas.microsoft.com/office/drawing/2014/main" id="{B6DF1FB1-9B18-1B43-9212-AA516D7E8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729" y="3335808"/>
            <a:ext cx="2299201" cy="1724401"/>
          </a:xfrm>
          <a:prstGeom prst="rect">
            <a:avLst/>
          </a:prstGeom>
        </p:spPr>
      </p:pic>
      <p:pic>
        <p:nvPicPr>
          <p:cNvPr id="22" name="Picture 21" descr="Chart, bar chart, histogram&#10;&#10;Description automatically generated">
            <a:extLst>
              <a:ext uri="{FF2B5EF4-FFF2-40B4-BE49-F238E27FC236}">
                <a16:creationId xmlns:a16="http://schemas.microsoft.com/office/drawing/2014/main" id="{394ADB49-319C-3A4C-9A2A-61CDF487F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729" y="1502782"/>
            <a:ext cx="2299201" cy="17244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ED5435-0404-AB4A-9A10-735379E4B023}"/>
              </a:ext>
            </a:extLst>
          </p:cNvPr>
          <p:cNvSpPr txBox="1"/>
          <p:nvPr/>
        </p:nvSpPr>
        <p:spPr>
          <a:xfrm>
            <a:off x="5073896" y="1086379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flex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4AEE0-97B2-C94D-AF6A-3D8EE54C8103}"/>
              </a:ext>
            </a:extLst>
          </p:cNvPr>
          <p:cNvSpPr txBox="1"/>
          <p:nvPr/>
        </p:nvSpPr>
        <p:spPr>
          <a:xfrm>
            <a:off x="7332850" y="104861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shannon</a:t>
            </a:r>
            <a:endParaRPr lang="en-GB" i="1" dirty="0"/>
          </a:p>
        </p:txBody>
      </p:sp>
      <p:pic>
        <p:nvPicPr>
          <p:cNvPr id="30" name="Picture 29" descr="Chart, bar chart, histogram&#10;&#10;Description automatically generated">
            <a:extLst>
              <a:ext uri="{FF2B5EF4-FFF2-40B4-BE49-F238E27FC236}">
                <a16:creationId xmlns:a16="http://schemas.microsoft.com/office/drawing/2014/main" id="{07D3AA8D-5006-B644-9659-8D010BFB0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866" y="1502781"/>
            <a:ext cx="2309348" cy="1732011"/>
          </a:xfrm>
          <a:prstGeom prst="rect">
            <a:avLst/>
          </a:prstGeom>
        </p:spPr>
      </p:pic>
      <p:pic>
        <p:nvPicPr>
          <p:cNvPr id="32" name="Picture 31" descr="Chart, bar chart, histogram&#10;&#10;Description automatically generated">
            <a:extLst>
              <a:ext uri="{FF2B5EF4-FFF2-40B4-BE49-F238E27FC236}">
                <a16:creationId xmlns:a16="http://schemas.microsoft.com/office/drawing/2014/main" id="{841FE378-05E7-8B44-8779-A844D527C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4864" y="3335808"/>
            <a:ext cx="2299201" cy="1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6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4DE097-EEA9-5B49-86B1-7F79334D8427}"/>
              </a:ext>
            </a:extLst>
          </p:cNvPr>
          <p:cNvSpPr/>
          <p:nvPr/>
        </p:nvSpPr>
        <p:spPr>
          <a:xfrm>
            <a:off x="3744600" y="1777017"/>
            <a:ext cx="1654800" cy="79473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26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71801" y="429949"/>
            <a:ext cx="79594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 - GSNR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F6AE3-B607-664A-B398-5948EC293B99}"/>
              </a:ext>
            </a:extLst>
          </p:cNvPr>
          <p:cNvSpPr txBox="1"/>
          <p:nvPr/>
        </p:nvSpPr>
        <p:spPr>
          <a:xfrm>
            <a:off x="98086" y="2472266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Full topology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EBBB-D8CA-7E48-A300-ADC44330FDB5}"/>
              </a:ext>
            </a:extLst>
          </p:cNvPr>
          <p:cNvSpPr txBox="1"/>
          <p:nvPr/>
        </p:nvSpPr>
        <p:spPr>
          <a:xfrm>
            <a:off x="98086" y="389828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Not Full topology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E7B63-FD54-554D-8EE5-250B7709C855}"/>
              </a:ext>
            </a:extLst>
          </p:cNvPr>
          <p:cNvSpPr txBox="1"/>
          <p:nvPr/>
        </p:nvSpPr>
        <p:spPr>
          <a:xfrm>
            <a:off x="2522841" y="108637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fixed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D5435-0404-AB4A-9A10-735379E4B023}"/>
              </a:ext>
            </a:extLst>
          </p:cNvPr>
          <p:cNvSpPr txBox="1"/>
          <p:nvPr/>
        </p:nvSpPr>
        <p:spPr>
          <a:xfrm>
            <a:off x="4819065" y="1075385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flex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4AEE0-97B2-C94D-AF6A-3D8EE54C8103}"/>
              </a:ext>
            </a:extLst>
          </p:cNvPr>
          <p:cNvSpPr txBox="1"/>
          <p:nvPr/>
        </p:nvSpPr>
        <p:spPr>
          <a:xfrm>
            <a:off x="6925687" y="104861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shannon</a:t>
            </a:r>
            <a:endParaRPr lang="en-GB" i="1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A51B68A-2F59-2E48-9827-06CD6001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330" y="1448355"/>
            <a:ext cx="2135213" cy="1601410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A300143-47CE-D44F-86C7-AF72BC3A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330" y="3240407"/>
            <a:ext cx="2181238" cy="1635929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FB5BEC3E-BF0C-2D47-A2E5-060EF45DF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277" y="1439207"/>
            <a:ext cx="2181238" cy="1635929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F6773B98-F2FB-D047-A305-208A2AA5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240" y="3240407"/>
            <a:ext cx="2181238" cy="1635929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83850762-6359-8844-9AFE-46E6C021B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840" y="1439207"/>
            <a:ext cx="2181238" cy="1635929"/>
          </a:xfrm>
          <a:prstGeom prst="rect">
            <a:avLst/>
          </a:prstGeom>
        </p:spPr>
      </p:pic>
      <p:pic>
        <p:nvPicPr>
          <p:cNvPr id="17" name="Picture 16" descr="Chart, bar chart, histogram&#10;&#10;Description automatically generated">
            <a:extLst>
              <a:ext uri="{FF2B5EF4-FFF2-40B4-BE49-F238E27FC236}">
                <a16:creationId xmlns:a16="http://schemas.microsoft.com/office/drawing/2014/main" id="{764F9E31-3A64-9444-A041-3D1AFDCE8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840" y="3240407"/>
            <a:ext cx="2181238" cy="16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62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71801" y="429949"/>
            <a:ext cx="79594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 – Bitrate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F6AE3-B607-664A-B398-5948EC293B99}"/>
              </a:ext>
            </a:extLst>
          </p:cNvPr>
          <p:cNvSpPr txBox="1"/>
          <p:nvPr/>
        </p:nvSpPr>
        <p:spPr>
          <a:xfrm>
            <a:off x="98086" y="2472266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Full topology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EBBB-D8CA-7E48-A300-ADC44330FDB5}"/>
              </a:ext>
            </a:extLst>
          </p:cNvPr>
          <p:cNvSpPr txBox="1"/>
          <p:nvPr/>
        </p:nvSpPr>
        <p:spPr>
          <a:xfrm>
            <a:off x="98086" y="389828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Not Full topology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E7B63-FD54-554D-8EE5-250B7709C855}"/>
              </a:ext>
            </a:extLst>
          </p:cNvPr>
          <p:cNvSpPr txBox="1"/>
          <p:nvPr/>
        </p:nvSpPr>
        <p:spPr>
          <a:xfrm>
            <a:off x="2522841" y="108637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fixed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D5435-0404-AB4A-9A10-735379E4B023}"/>
              </a:ext>
            </a:extLst>
          </p:cNvPr>
          <p:cNvSpPr txBox="1"/>
          <p:nvPr/>
        </p:nvSpPr>
        <p:spPr>
          <a:xfrm>
            <a:off x="4819065" y="1075385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flex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4AEE0-97B2-C94D-AF6A-3D8EE54C8103}"/>
              </a:ext>
            </a:extLst>
          </p:cNvPr>
          <p:cNvSpPr txBox="1"/>
          <p:nvPr/>
        </p:nvSpPr>
        <p:spPr>
          <a:xfrm>
            <a:off x="6925687" y="104861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shannon</a:t>
            </a:r>
            <a:endParaRPr lang="en-GB" i="1" dirty="0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915BC837-8614-014A-A239-9C867F760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068" y="1448355"/>
            <a:ext cx="2181239" cy="1635929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183FE68E-BDA3-6F4D-969D-91D5676A5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68" y="3239156"/>
            <a:ext cx="2181239" cy="1635929"/>
          </a:xfrm>
          <a:prstGeom prst="rect">
            <a:avLst/>
          </a:prstGeom>
        </p:spPr>
      </p:pic>
      <p:pic>
        <p:nvPicPr>
          <p:cNvPr id="15" name="Picture 14" descr="Chart, bar chart, histogram&#10;&#10;Description automatically generated">
            <a:extLst>
              <a:ext uri="{FF2B5EF4-FFF2-40B4-BE49-F238E27FC236}">
                <a16:creationId xmlns:a16="http://schemas.microsoft.com/office/drawing/2014/main" id="{CE28968B-413B-9641-8FAF-43B8E5764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533" y="1444498"/>
            <a:ext cx="2181239" cy="1635929"/>
          </a:xfrm>
          <a:prstGeom prst="rect">
            <a:avLst/>
          </a:prstGeom>
        </p:spPr>
      </p:pic>
      <p:pic>
        <p:nvPicPr>
          <p:cNvPr id="18" name="Picture 17" descr="Chart, bar chart, histogram&#10;&#10;Description automatically generated">
            <a:extLst>
              <a:ext uri="{FF2B5EF4-FFF2-40B4-BE49-F238E27FC236}">
                <a16:creationId xmlns:a16="http://schemas.microsoft.com/office/drawing/2014/main" id="{7F11DB71-5024-8640-A08B-675AFC521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111" y="3239156"/>
            <a:ext cx="2181239" cy="1635929"/>
          </a:xfrm>
          <a:prstGeom prst="rect">
            <a:avLst/>
          </a:prstGeom>
        </p:spPr>
      </p:pic>
      <p:pic>
        <p:nvPicPr>
          <p:cNvPr id="20" name="Picture 19" descr="Chart, bar chart, histogram&#10;&#10;Description automatically generated">
            <a:extLst>
              <a:ext uri="{FF2B5EF4-FFF2-40B4-BE49-F238E27FC236}">
                <a16:creationId xmlns:a16="http://schemas.microsoft.com/office/drawing/2014/main" id="{1F930A41-4B72-8F43-90D1-D6F479379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424" y="1444499"/>
            <a:ext cx="2181240" cy="1635930"/>
          </a:xfrm>
          <a:prstGeom prst="rect">
            <a:avLst/>
          </a:prstGeom>
        </p:spPr>
      </p:pic>
      <p:pic>
        <p:nvPicPr>
          <p:cNvPr id="22" name="Picture 21" descr="Chart, bar chart, histogram&#10;&#10;Description automatically generated">
            <a:extLst>
              <a:ext uri="{FF2B5EF4-FFF2-40B4-BE49-F238E27FC236}">
                <a16:creationId xmlns:a16="http://schemas.microsoft.com/office/drawing/2014/main" id="{50280D8B-9172-1147-8EEF-FDEB07616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424" y="3258828"/>
            <a:ext cx="2181240" cy="163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23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ctrTitle" idx="4294967295"/>
          </p:nvPr>
        </p:nvSpPr>
        <p:spPr>
          <a:xfrm>
            <a:off x="930600" y="789712"/>
            <a:ext cx="3582000" cy="8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302" name="Google Shape;302;p3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5504401" y="1494825"/>
            <a:ext cx="2153902" cy="2153864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Network.js</a:t>
            </a:r>
            <a:r>
              <a:rPr lang="en" dirty="0"/>
              <a:t> 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class</a:t>
            </a:r>
            <a:r>
              <a:rPr lang="it-IT" sz="1800" dirty="0"/>
              <a:t> </a:t>
            </a:r>
            <a:r>
              <a:rPr lang="en-US" sz="1800" dirty="0"/>
              <a:t>implements</a:t>
            </a:r>
            <a:r>
              <a:rPr lang="it-IT" sz="1800" dirty="0"/>
              <a:t> </a:t>
            </a:r>
            <a:r>
              <a:rPr lang="it-IT" sz="1800" dirty="0" err="1"/>
              <a:t>most</a:t>
            </a:r>
            <a:r>
              <a:rPr lang="it-IT" sz="1800" dirty="0"/>
              <a:t> of the </a:t>
            </a:r>
            <a:r>
              <a:rPr lang="it-IT" sz="1800" dirty="0" err="1"/>
              <a:t>logic</a:t>
            </a:r>
            <a:r>
              <a:rPr lang="it-IT" sz="1800" dirty="0"/>
              <a:t>.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receives</a:t>
            </a:r>
            <a:r>
              <a:rPr lang="it-IT" sz="1800" dirty="0"/>
              <a:t> the network </a:t>
            </a:r>
            <a:r>
              <a:rPr lang="it-IT" sz="1800" dirty="0" err="1"/>
              <a:t>description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python</a:t>
            </a:r>
            <a:r>
              <a:rPr lang="it-IT" sz="1800" dirty="0"/>
              <a:t> </a:t>
            </a:r>
            <a:r>
              <a:rPr lang="it-IT" sz="1800" dirty="0" err="1"/>
              <a:t>dict</a:t>
            </a:r>
            <a:r>
              <a:rPr lang="it-IT" sz="1800" dirty="0"/>
              <a:t>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it-IT" sz="18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it-IT" sz="1800" dirty="0"/>
              <a:t>Inside the _</a:t>
            </a:r>
            <a:r>
              <a:rPr lang="it-IT" sz="1800" dirty="0" err="1"/>
              <a:t>init</a:t>
            </a:r>
            <a:r>
              <a:rPr lang="it-IT" sz="1800" dirty="0"/>
              <a:t>_ </a:t>
            </a:r>
            <a:r>
              <a:rPr lang="it-IT" sz="1800" dirty="0" err="1"/>
              <a:t>method</a:t>
            </a:r>
            <a:r>
              <a:rPr lang="it-IT" sz="1800" dirty="0"/>
              <a:t>,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nodes</a:t>
            </a:r>
            <a:r>
              <a:rPr lang="it-IT" sz="1800" dirty="0"/>
              <a:t> and </a:t>
            </a:r>
            <a:r>
              <a:rPr lang="it-IT" sz="1800" dirty="0" err="1"/>
              <a:t>lines</a:t>
            </a:r>
            <a:r>
              <a:rPr lang="it-IT" sz="1800" dirty="0"/>
              <a:t> </a:t>
            </a:r>
            <a:r>
              <a:rPr lang="it-IT" sz="1800" dirty="0" err="1"/>
              <a:t>objects</a:t>
            </a:r>
            <a:r>
              <a:rPr lang="it-IT" sz="1800" dirty="0"/>
              <a:t> are </a:t>
            </a:r>
            <a:r>
              <a:rPr lang="it-IT" sz="1800" dirty="0" err="1"/>
              <a:t>created</a:t>
            </a:r>
            <a:r>
              <a:rPr lang="it-IT" sz="1800" dirty="0"/>
              <a:t>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it-IT" sz="1800" dirty="0"/>
          </a:p>
          <a:p>
            <a:pPr marL="76200" lvl="0" indent="0">
              <a:buNone/>
            </a:pPr>
            <a:r>
              <a:rPr lang="it-IT" sz="1800" dirty="0"/>
              <a:t>From the </a:t>
            </a:r>
            <a:r>
              <a:rPr lang="it-IT" sz="1800" dirty="0" err="1"/>
              <a:t>external</a:t>
            </a:r>
            <a:r>
              <a:rPr lang="it-IT" sz="1800" dirty="0"/>
              <a:t> </a:t>
            </a:r>
            <a:r>
              <a:rPr lang="it-IT" sz="1800" dirty="0" err="1"/>
              <a:t>you</a:t>
            </a:r>
            <a:r>
              <a:rPr lang="it-IT" sz="1800" dirty="0"/>
              <a:t> can </a:t>
            </a:r>
            <a:r>
              <a:rPr lang="it-IT" sz="1800" dirty="0" err="1"/>
              <a:t>also</a:t>
            </a:r>
            <a:r>
              <a:rPr lang="it-IT" sz="1800" dirty="0"/>
              <a:t> call </a:t>
            </a:r>
            <a:r>
              <a:rPr lang="en-GB" sz="1800" b="1" dirty="0" err="1"/>
              <a:t>returnTopologyStats</a:t>
            </a:r>
            <a:r>
              <a:rPr lang="en-GB" sz="1800" b="1" dirty="0"/>
              <a:t>() that returns the main topology stats.</a:t>
            </a:r>
            <a:endParaRPr lang="it-IT" sz="1800" b="1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580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Network.js</a:t>
            </a:r>
            <a:r>
              <a:rPr lang="en" dirty="0"/>
              <a:t> 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it-IT" sz="1800" b="1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3B6F1B7B-206A-0942-B5DA-7A2277A7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02" y="1415684"/>
            <a:ext cx="7274530" cy="25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1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/>
              <a:t>Route Space</a:t>
            </a:r>
            <a:r>
              <a:rPr lang="en" dirty="0"/>
              <a:t> 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it-IT" sz="1800" dirty="0" err="1"/>
              <a:t>Knowing</a:t>
            </a:r>
            <a:r>
              <a:rPr lang="it-IT" sz="1800" dirty="0"/>
              <a:t> the </a:t>
            </a:r>
            <a:r>
              <a:rPr lang="it-IT" sz="1800" dirty="0" err="1"/>
              <a:t>physical</a:t>
            </a:r>
            <a:r>
              <a:rPr lang="it-IT" sz="1800" dirty="0"/>
              <a:t> </a:t>
            </a:r>
            <a:r>
              <a:rPr lang="it-IT" sz="1800" dirty="0" err="1"/>
              <a:t>topology</a:t>
            </a:r>
            <a:r>
              <a:rPr lang="it-IT" sz="1800" dirty="0"/>
              <a:t> of a network, </a:t>
            </a:r>
            <a:r>
              <a:rPr lang="it-IT" sz="1800" dirty="0" err="1"/>
              <a:t>defined</a:t>
            </a:r>
            <a:r>
              <a:rPr lang="it-IT" sz="1800" dirty="0"/>
              <a:t> a RWA </a:t>
            </a:r>
            <a:r>
              <a:rPr lang="it-IT" sz="1800" dirty="0" err="1"/>
              <a:t>algorithm</a:t>
            </a:r>
            <a:r>
              <a:rPr lang="it-IT" sz="1800" dirty="0"/>
              <a:t>, </a:t>
            </a:r>
            <a:r>
              <a:rPr lang="it-IT" sz="1800" dirty="0" err="1"/>
              <a:t>we</a:t>
            </a:r>
            <a:r>
              <a:rPr lang="it-IT" sz="1800" dirty="0"/>
              <a:t> can </a:t>
            </a:r>
            <a:r>
              <a:rPr lang="it-IT" sz="1800" dirty="0" err="1"/>
              <a:t>run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N</a:t>
            </a:r>
            <a:r>
              <a:rPr lang="it-IT" sz="1800" dirty="0"/>
              <a:t> </a:t>
            </a:r>
            <a:r>
              <a:rPr lang="it-IT" sz="1800" dirty="0" err="1"/>
              <a:t>times</a:t>
            </a:r>
            <a:r>
              <a:rPr lang="it-IT" sz="1800" dirty="0"/>
              <a:t>, </a:t>
            </a:r>
            <a:r>
              <a:rPr lang="it-IT" sz="1800" dirty="0" err="1"/>
              <a:t>returning</a:t>
            </a:r>
            <a:r>
              <a:rPr lang="it-IT" sz="1800" dirty="0"/>
              <a:t> the list of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possible</a:t>
            </a:r>
            <a:r>
              <a:rPr lang="it-IT" sz="1800" dirty="0"/>
              <a:t> </a:t>
            </a:r>
            <a:r>
              <a:rPr lang="it-IT" sz="1800" dirty="0" err="1"/>
              <a:t>routes</a:t>
            </a:r>
            <a:r>
              <a:rPr lang="it-IT" sz="1800" dirty="0"/>
              <a:t>, </a:t>
            </a:r>
            <a:r>
              <a:rPr lang="it-IT" sz="1800" dirty="0" err="1"/>
              <a:t>called</a:t>
            </a:r>
            <a:r>
              <a:rPr lang="it-IT" sz="1800" b="1" dirty="0"/>
              <a:t> </a:t>
            </a:r>
            <a:r>
              <a:rPr lang="it-IT" sz="1800" b="1" dirty="0" err="1">
                <a:highlight>
                  <a:srgbClr val="000000"/>
                </a:highlight>
              </a:rPr>
              <a:t>routing</a:t>
            </a:r>
            <a:r>
              <a:rPr lang="it-IT" sz="1800" b="1" dirty="0">
                <a:highlight>
                  <a:srgbClr val="000000"/>
                </a:highlight>
              </a:rPr>
              <a:t> </a:t>
            </a:r>
            <a:r>
              <a:rPr lang="it-IT" sz="1800" b="1" dirty="0" err="1">
                <a:highlight>
                  <a:srgbClr val="000000"/>
                </a:highlight>
              </a:rPr>
              <a:t>space</a:t>
            </a:r>
            <a:endParaRPr lang="it-IT" sz="1800" b="1" dirty="0">
              <a:highlight>
                <a:srgbClr val="000000"/>
              </a:highlight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Picture 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F7F5D64-0F44-7C46-B522-E71169BF1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602" y="2298190"/>
            <a:ext cx="3372798" cy="21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08668"/>
      </p:ext>
    </p:extLst>
  </p:cSld>
  <p:clrMapOvr>
    <a:masterClrMapping/>
  </p:clrMapOvr>
</p:sld>
</file>

<file path=ppt/theme/theme1.xml><?xml version="1.0" encoding="utf-8"?>
<a:theme xmlns:a="http://schemas.openxmlformats.org/drawingml/2006/main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1660</Words>
  <Application>Microsoft Macintosh PowerPoint</Application>
  <PresentationFormat>On-screen Show (16:9)</PresentationFormat>
  <Paragraphs>313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Ubuntu</vt:lpstr>
      <vt:lpstr>Ubuntu Light</vt:lpstr>
      <vt:lpstr>Arial</vt:lpstr>
      <vt:lpstr>Wingdings</vt:lpstr>
      <vt:lpstr>Work Sans Regular</vt:lpstr>
      <vt:lpstr>Isidore template</vt:lpstr>
      <vt:lpstr>Open Optical Network project presentation</vt:lpstr>
      <vt:lpstr>Aim of the project</vt:lpstr>
      <vt:lpstr>1. Project Structure </vt:lpstr>
      <vt:lpstr>Classes</vt:lpstr>
      <vt:lpstr>Main </vt:lpstr>
      <vt:lpstr>Classes</vt:lpstr>
      <vt:lpstr>Network.js </vt:lpstr>
      <vt:lpstr>Network.js </vt:lpstr>
      <vt:lpstr>Network.js – Route Space </vt:lpstr>
      <vt:lpstr>Network.js – Weightpath</vt:lpstr>
      <vt:lpstr>Network.js – Weightpath</vt:lpstr>
      <vt:lpstr>Network.js – Switching matrix</vt:lpstr>
      <vt:lpstr>Network.js – Methods</vt:lpstr>
      <vt:lpstr>Network.js – createAndManageConnections()</vt:lpstr>
      <vt:lpstr>Network.js – stream()</vt:lpstr>
      <vt:lpstr>Network.js – propagate()</vt:lpstr>
      <vt:lpstr>Classes</vt:lpstr>
      <vt:lpstr>Node class</vt:lpstr>
      <vt:lpstr>Node – propagate()</vt:lpstr>
      <vt:lpstr>Classes</vt:lpstr>
      <vt:lpstr>Line class</vt:lpstr>
      <vt:lpstr>Line class</vt:lpstr>
      <vt:lpstr>Line methods:</vt:lpstr>
      <vt:lpstr>Classes</vt:lpstr>
      <vt:lpstr>Connection class</vt:lpstr>
      <vt:lpstr>Classes</vt:lpstr>
      <vt:lpstr>Signal Information class</vt:lpstr>
      <vt:lpstr>Lightpath class</vt:lpstr>
      <vt:lpstr>2. Network Topology</vt:lpstr>
      <vt:lpstr>PowerPoint Presentation</vt:lpstr>
      <vt:lpstr>Network metrics</vt:lpstr>
      <vt:lpstr>SNR and Latency over paths</vt:lpstr>
      <vt:lpstr>3. Monte Carlo Analysis</vt:lpstr>
      <vt:lpstr>How many runs?</vt:lpstr>
      <vt:lpstr>50 runs, M=5, FOM = snr</vt:lpstr>
      <vt:lpstr>100 runs, M=5 FOM = snr</vt:lpstr>
      <vt:lpstr>How many runs?</vt:lpstr>
      <vt:lpstr>200 runs, M=10, FOM = snr</vt:lpstr>
      <vt:lpstr>How many runs?</vt:lpstr>
      <vt:lpstr>Parameters in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Monte Carlo Analysis</vt:lpstr>
      <vt:lpstr>Network congestion</vt:lpstr>
      <vt:lpstr>Network congestion – fixed rate</vt:lpstr>
      <vt:lpstr>Network congestion – flex rate</vt:lpstr>
      <vt:lpstr>Network congestion</vt:lpstr>
      <vt:lpstr>Network congestion - GSNR</vt:lpstr>
      <vt:lpstr>Network congestion – Bitrate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Optical Network project presentation</dc:title>
  <cp:lastModifiedBy>AMBROSONE RENATO</cp:lastModifiedBy>
  <cp:revision>26</cp:revision>
  <dcterms:modified xsi:type="dcterms:W3CDTF">2022-02-28T21:05:52Z</dcterms:modified>
</cp:coreProperties>
</file>